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7.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8.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9.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0.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1.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2.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 id="2147483905" r:id="rId5"/>
    <p:sldMasterId id="2147483879" r:id="rId6"/>
    <p:sldMasterId id="2147483953" r:id="rId7"/>
    <p:sldMasterId id="2147483967" r:id="rId8"/>
    <p:sldMasterId id="2147483986" r:id="rId9"/>
    <p:sldMasterId id="2147483999" r:id="rId10"/>
    <p:sldMasterId id="2147484018" r:id="rId11"/>
    <p:sldMasterId id="2147484032" r:id="rId12"/>
    <p:sldMasterId id="2147484252" r:id="rId13"/>
    <p:sldMasterId id="2147484138" r:id="rId14"/>
    <p:sldMasterId id="2147484090" r:id="rId15"/>
    <p:sldMasterId id="2147484047" r:id="rId16"/>
    <p:sldMasterId id="2147484335" r:id="rId17"/>
    <p:sldMasterId id="2147484277" r:id="rId18"/>
    <p:sldMasterId id="2147484322" r:id="rId19"/>
    <p:sldMasterId id="2147484348" r:id="rId20"/>
    <p:sldMasterId id="2147484217" r:id="rId21"/>
    <p:sldMasterId id="2147484295" r:id="rId22"/>
    <p:sldMasterId id="2147484350" r:id="rId23"/>
    <p:sldMasterId id="2147484371" r:id="rId24"/>
    <p:sldMasterId id="2147484402" r:id="rId25"/>
    <p:sldMasterId id="2147484416" r:id="rId26"/>
  </p:sldMasterIdLst>
  <p:notesMasterIdLst>
    <p:notesMasterId r:id="rId64"/>
  </p:notesMasterIdLst>
  <p:handoutMasterIdLst>
    <p:handoutMasterId r:id="rId65"/>
  </p:handoutMasterIdLst>
  <p:sldIdLst>
    <p:sldId id="634" r:id="rId27"/>
    <p:sldId id="2147473458" r:id="rId28"/>
    <p:sldId id="2147473450" r:id="rId29"/>
    <p:sldId id="2147473424" r:id="rId30"/>
    <p:sldId id="2147473423" r:id="rId31"/>
    <p:sldId id="2147473425" r:id="rId32"/>
    <p:sldId id="2147473451" r:id="rId33"/>
    <p:sldId id="2147473467" r:id="rId34"/>
    <p:sldId id="2147473459" r:id="rId35"/>
    <p:sldId id="2147473429" r:id="rId36"/>
    <p:sldId id="2147473439" r:id="rId37"/>
    <p:sldId id="2147473446" r:id="rId38"/>
    <p:sldId id="2147473479" r:id="rId39"/>
    <p:sldId id="2145709101" r:id="rId40"/>
    <p:sldId id="2147473492" r:id="rId41"/>
    <p:sldId id="2147473488" r:id="rId42"/>
    <p:sldId id="2147473486" r:id="rId43"/>
    <p:sldId id="2147473415" r:id="rId44"/>
    <p:sldId id="2145709275" r:id="rId45"/>
    <p:sldId id="2147473413" r:id="rId46"/>
    <p:sldId id="2147473447" r:id="rId47"/>
    <p:sldId id="2147473452" r:id="rId48"/>
    <p:sldId id="2147473437" r:id="rId49"/>
    <p:sldId id="2147473453" r:id="rId50"/>
    <p:sldId id="2147473403" r:id="rId51"/>
    <p:sldId id="2145709181" r:id="rId52"/>
    <p:sldId id="2145709318" r:id="rId53"/>
    <p:sldId id="2147473420" r:id="rId54"/>
    <p:sldId id="2147473454" r:id="rId55"/>
    <p:sldId id="2145709119" r:id="rId56"/>
    <p:sldId id="2145709314" r:id="rId57"/>
    <p:sldId id="2145709315" r:id="rId58"/>
    <p:sldId id="2147473491" r:id="rId59"/>
    <p:sldId id="2147473404" r:id="rId60"/>
    <p:sldId id="2145709316" r:id="rId61"/>
    <p:sldId id="2147473455" r:id="rId62"/>
    <p:sldId id="2147473490" r:id="rId63"/>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066C01-2AAF-8493-22DB-0B256A6F64F0}" name="Guest User" initials="GU" userId="S::urn:spo:anon#52ff7bfaf525882586fe71f26653d85924140c9213effcaad50a08cf3eae8db3::" providerId="AD"/>
  <p188:author id="{E5D8BE08-4EB4-5699-60BD-B5B5856E8149}" name="axsmith@dacbeachcroft.com" initials="ax" userId="S::urn:spo:guest#axsmith@dacbeachcroft.com::" providerId="AD"/>
  <p188:author id="{39BAC712-2708-5F34-2C0D-F44C7EC35DD4}" name="Ruth Stewart" initials="RS" userId="S::anna.stewart3@ncld.nhs.uk::c8477884-8e88-4e09-b624-f135df367baf" providerId="AD"/>
  <p188:author id="{596FD41A-B4B1-E150-D48E-22C8C8E65101}" name="Guest User" initials="GU" userId="S::urn:spo:anon#68ab0bf63acdb1feb6f40a3e95b2aa229dc5deb42b5030c231bafbd84414c078::" providerId="AD"/>
  <p188:author id="{4480BA27-39BA-6E5D-036B-DC8A740345A3}" name="Alice O'Brien" initials="AO" userId="S::alice.o'brien3@ncld.nhs.uk::41742029-e9d8-40d1-82dc-52de117dcf94" providerId="AD"/>
  <p188:author id="{F1FD554F-9618-69D6-1EC2-BB8172CF02AF}" name="Chloe Morales Oyarce" initials="CM" userId="S::c.moralesoyarce@ncld.nhs.uk::2fe7f4aa-c6a7-4cde-ae8e-d6ea5c1d57a4" providerId="AD"/>
  <p188:author id="{D3BEE360-DA93-2560-A3D5-89EE1D1FC3C5}" name="Charlotte Osborne" initials="CO" userId="S::charlotte.osborne@carnallfarrar.com::8aa90713-3684-4114-aef5-93810023b2f3" providerId="AD"/>
  <p188:author id="{70949BC1-3FB4-2624-FBA4-B414DEF8699B}" name="Sarah Mansuralli" initials="SM" userId="S::sarah.mansuralli@ncld.nhs.uk::e43c1f52-4b42-475d-ad0c-bea46821dd7d" providerId="AD"/>
  <p188:author id="{2E7F35DE-66A3-2F96-3CB6-1D0C964451B1}" name="anna.stewart3@nhs.net" initials="an" userId="S::urn:spo:guest#anna.stewart3@nhs.net::" providerId="AD"/>
  <p188:author id="{017009F2-9327-C022-F89D-B4E3FFB05F68}" name="Tom Brogden" initials="TB" userId="S::tom.brogden@carnallfarrar.com::7edd4856-c6f9-466f-af6d-2cdcef91ffe7" providerId="AD"/>
  <p188:author id="{C9F555FC-B73E-CB71-1191-27E87A742859}" name="Liz Knight" initials="LK" userId="S::liz.knight@carnallfarrar.com::411afab4-2c53-48b7-80b6-a1a72f9b4a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s, Paul" initials="D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FF"/>
    <a:srgbClr val="4D4D4C"/>
    <a:srgbClr val="0072C5"/>
    <a:srgbClr val="006AB4"/>
    <a:srgbClr val="009999"/>
    <a:srgbClr val="33CCCC"/>
    <a:srgbClr val="C10071"/>
    <a:srgbClr val="00365C"/>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3311" autoAdjust="0"/>
  </p:normalViewPr>
  <p:slideViewPr>
    <p:cSldViewPr snapToGrid="0">
      <p:cViewPr varScale="1">
        <p:scale>
          <a:sx n="156" d="100"/>
          <a:sy n="156" d="100"/>
        </p:scale>
        <p:origin x="156" y="198"/>
      </p:cViewPr>
      <p:guideLst>
        <p:guide orient="horz" pos="300"/>
        <p:guide pos="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35.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2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presProps" Target="presProps.xml"/><Relationship Id="rId20" Type="http://schemas.openxmlformats.org/officeDocument/2006/relationships/slideMaster" Target="slideMasters/slideMaster17.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7.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69003836008819E-2"/>
          <c:y val="0.12726486537349357"/>
          <c:w val="0.95966199232798233"/>
          <c:h val="0.78364426649431629"/>
        </c:manualLayout>
      </c:layout>
      <c:barChart>
        <c:barDir val="col"/>
        <c:grouping val="percentStacked"/>
        <c:varyColors val="0"/>
        <c:ser>
          <c:idx val="0"/>
          <c:order val="0"/>
          <c:tx>
            <c:strRef>
              <c:f>Sheet1!$B$1</c:f>
              <c:strCache>
                <c:ptCount val="1"/>
                <c:pt idx="0">
                  <c:v>Deliveries not impacted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Brent</c:v>
                </c:pt>
                <c:pt idx="1">
                  <c:v>Ealing</c:v>
                </c:pt>
                <c:pt idx="2">
                  <c:v>Hammersmith and Fulham</c:v>
                </c:pt>
                <c:pt idx="3">
                  <c:v>Harrow</c:v>
                </c:pt>
                <c:pt idx="4">
                  <c:v>Hillingdon</c:v>
                </c:pt>
                <c:pt idx="5">
                  <c:v>Hounslow</c:v>
                </c:pt>
                <c:pt idx="6">
                  <c:v>Kensington</c:v>
                </c:pt>
                <c:pt idx="7">
                  <c:v>City of Westminster</c:v>
                </c:pt>
              </c:strCache>
            </c:strRef>
          </c:cat>
          <c:val>
            <c:numRef>
              <c:f>Sheet1!$B$2:$B$9</c:f>
              <c:numCache>
                <c:formatCode>0%</c:formatCode>
                <c:ptCount val="8"/>
                <c:pt idx="0">
                  <c:v>0.91</c:v>
                </c:pt>
                <c:pt idx="1">
                  <c:v>0.99</c:v>
                </c:pt>
                <c:pt idx="2">
                  <c:v>1</c:v>
                </c:pt>
                <c:pt idx="3">
                  <c:v>0.96</c:v>
                </c:pt>
                <c:pt idx="4">
                  <c:v>0.99</c:v>
                </c:pt>
                <c:pt idx="5">
                  <c:v>1</c:v>
                </c:pt>
                <c:pt idx="6">
                  <c:v>1</c:v>
                </c:pt>
                <c:pt idx="7">
                  <c:v>0.99</c:v>
                </c:pt>
              </c:numCache>
            </c:numRef>
          </c:val>
          <c:extLst>
            <c:ext xmlns:c16="http://schemas.microsoft.com/office/drawing/2014/chart" uri="{C3380CC4-5D6E-409C-BE32-E72D297353CC}">
              <c16:uniqueId val="{00000000-74C3-AA4C-A7AB-D4EC9BB9654C}"/>
            </c:ext>
          </c:extLst>
        </c:ser>
        <c:ser>
          <c:idx val="1"/>
          <c:order val="1"/>
          <c:tx>
            <c:strRef>
              <c:f>Sheet1!$C$1</c:f>
              <c:strCache>
                <c:ptCount val="1"/>
                <c:pt idx="0">
                  <c:v>Deliveries impacted by Option A</c:v>
                </c:pt>
              </c:strCache>
            </c:strRef>
          </c:tx>
          <c:spPr>
            <a:solidFill>
              <a:schemeClr val="accent2"/>
            </a:solidFill>
            <a:ln>
              <a:noFill/>
            </a:ln>
            <a:effectLst/>
          </c:spPr>
          <c:invertIfNegative val="0"/>
          <c:dLbls>
            <c:dLbl>
              <c:idx val="1"/>
              <c:layout>
                <c:manualLayout>
                  <c:x val="0"/>
                  <c:y val="-3.645387825798848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C3-AA4C-A7AB-D4EC9BB9654C}"/>
                </c:ext>
              </c:extLst>
            </c:dLbl>
            <c:dLbl>
              <c:idx val="2"/>
              <c:delete val="1"/>
              <c:extLst>
                <c:ext xmlns:c15="http://schemas.microsoft.com/office/drawing/2012/chart" uri="{CE6537A1-D6FC-4f65-9D91-7224C49458BB}"/>
                <c:ext xmlns:c16="http://schemas.microsoft.com/office/drawing/2014/chart" uri="{C3380CC4-5D6E-409C-BE32-E72D297353CC}">
                  <c16:uniqueId val="{00000007-74C3-AA4C-A7AB-D4EC9BB9654C}"/>
                </c:ext>
              </c:extLst>
            </c:dLbl>
            <c:dLbl>
              <c:idx val="4"/>
              <c:layout>
                <c:manualLayout>
                  <c:x val="0"/>
                  <c:y val="-2.864233291699095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C3-AA4C-A7AB-D4EC9BB9654C}"/>
                </c:ext>
              </c:extLst>
            </c:dLbl>
            <c:dLbl>
              <c:idx val="5"/>
              <c:delete val="1"/>
              <c:extLst>
                <c:ext xmlns:c15="http://schemas.microsoft.com/office/drawing/2012/chart" uri="{CE6537A1-D6FC-4f65-9D91-7224C49458BB}"/>
                <c:ext xmlns:c16="http://schemas.microsoft.com/office/drawing/2014/chart" uri="{C3380CC4-5D6E-409C-BE32-E72D297353CC}">
                  <c16:uniqueId val="{00000003-74C3-AA4C-A7AB-D4EC9BB9654C}"/>
                </c:ext>
              </c:extLst>
            </c:dLbl>
            <c:dLbl>
              <c:idx val="6"/>
              <c:delete val="1"/>
              <c:extLst>
                <c:ext xmlns:c15="http://schemas.microsoft.com/office/drawing/2012/chart" uri="{CE6537A1-D6FC-4f65-9D91-7224C49458BB}"/>
                <c:ext xmlns:c16="http://schemas.microsoft.com/office/drawing/2014/chart" uri="{C3380CC4-5D6E-409C-BE32-E72D297353CC}">
                  <c16:uniqueId val="{00000005-74C3-AA4C-A7AB-D4EC9BB9654C}"/>
                </c:ext>
              </c:extLst>
            </c:dLbl>
            <c:dLbl>
              <c:idx val="7"/>
              <c:layout>
                <c:manualLayout>
                  <c:x val="5.5006374098205872E-3"/>
                  <c:y val="-4.426542359898601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C3-AA4C-A7AB-D4EC9BB965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Brent</c:v>
                </c:pt>
                <c:pt idx="1">
                  <c:v>Ealing</c:v>
                </c:pt>
                <c:pt idx="2">
                  <c:v>Hammersmith and Fulham</c:v>
                </c:pt>
                <c:pt idx="3">
                  <c:v>Harrow</c:v>
                </c:pt>
                <c:pt idx="4">
                  <c:v>Hillingdon</c:v>
                </c:pt>
                <c:pt idx="5">
                  <c:v>Hounslow</c:v>
                </c:pt>
                <c:pt idx="6">
                  <c:v>Kensington</c:v>
                </c:pt>
                <c:pt idx="7">
                  <c:v>City of Westminster</c:v>
                </c:pt>
              </c:strCache>
            </c:strRef>
          </c:cat>
          <c:val>
            <c:numRef>
              <c:f>Sheet1!$C$2:$C$9</c:f>
              <c:numCache>
                <c:formatCode>0%</c:formatCode>
                <c:ptCount val="8"/>
                <c:pt idx="0">
                  <c:v>0.09</c:v>
                </c:pt>
                <c:pt idx="1">
                  <c:v>0.01</c:v>
                </c:pt>
                <c:pt idx="2">
                  <c:v>0</c:v>
                </c:pt>
                <c:pt idx="3">
                  <c:v>0.04</c:v>
                </c:pt>
                <c:pt idx="4">
                  <c:v>0.01</c:v>
                </c:pt>
                <c:pt idx="5">
                  <c:v>0</c:v>
                </c:pt>
                <c:pt idx="6">
                  <c:v>0</c:v>
                </c:pt>
                <c:pt idx="7">
                  <c:v>0.01</c:v>
                </c:pt>
              </c:numCache>
            </c:numRef>
          </c:val>
          <c:extLst>
            <c:ext xmlns:c16="http://schemas.microsoft.com/office/drawing/2014/chart" uri="{C3380CC4-5D6E-409C-BE32-E72D297353CC}">
              <c16:uniqueId val="{00000001-74C3-AA4C-A7AB-D4EC9BB9654C}"/>
            </c:ext>
          </c:extLst>
        </c:ser>
        <c:dLbls>
          <c:showLegendKey val="0"/>
          <c:showVal val="0"/>
          <c:showCatName val="0"/>
          <c:showSerName val="0"/>
          <c:showPercent val="0"/>
          <c:showBubbleSize val="0"/>
        </c:dLbls>
        <c:gapWidth val="150"/>
        <c:overlap val="100"/>
        <c:axId val="1475096624"/>
        <c:axId val="1475098624"/>
      </c:barChart>
      <c:catAx>
        <c:axId val="147509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5098624"/>
        <c:crosses val="autoZero"/>
        <c:auto val="1"/>
        <c:lblAlgn val="ctr"/>
        <c:lblOffset val="100"/>
        <c:noMultiLvlLbl val="0"/>
      </c:catAx>
      <c:valAx>
        <c:axId val="1475098624"/>
        <c:scaling>
          <c:orientation val="minMax"/>
          <c:min val="0"/>
        </c:scaling>
        <c:delete val="1"/>
        <c:axPos val="l"/>
        <c:numFmt formatCode="0%" sourceLinked="1"/>
        <c:majorTickMark val="none"/>
        <c:minorTickMark val="none"/>
        <c:tickLblPos val="nextTo"/>
        <c:crossAx val="1475096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68329320559975"/>
          <c:y val="0.14247505781009068"/>
          <c:w val="0.68426580860594888"/>
          <c:h val="0.88113291629826462"/>
        </c:manualLayout>
      </c:layout>
      <c:doughnutChart>
        <c:varyColors val="1"/>
        <c:ser>
          <c:idx val="0"/>
          <c:order val="0"/>
          <c:tx>
            <c:strRef>
              <c:f>Sheet1!$B$1</c:f>
              <c:strCache>
                <c:ptCount val="1"/>
                <c:pt idx="0">
                  <c:v>Total number of deliveries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D1-5540-9A48-E1EFF28109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D1-5540-9A48-E1EFF28109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D1-5540-9A48-E1EFF28109EC}"/>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Northwick Park</c:v>
                </c:pt>
                <c:pt idx="1">
                  <c:v>Barnet</c:v>
                </c:pt>
                <c:pt idx="2">
                  <c:v>Watford General Hospital</c:v>
                </c:pt>
              </c:strCache>
            </c:strRef>
          </c:cat>
          <c:val>
            <c:numRef>
              <c:f>Sheet1!$B$2:$B$4</c:f>
              <c:numCache>
                <c:formatCode>General</c:formatCode>
                <c:ptCount val="3"/>
                <c:pt idx="0">
                  <c:v>26</c:v>
                </c:pt>
                <c:pt idx="1">
                  <c:v>90</c:v>
                </c:pt>
                <c:pt idx="2">
                  <c:v>8</c:v>
                </c:pt>
              </c:numCache>
            </c:numRef>
          </c:val>
          <c:extLst>
            <c:ext xmlns:c16="http://schemas.microsoft.com/office/drawing/2014/chart" uri="{C3380CC4-5D6E-409C-BE32-E72D297353CC}">
              <c16:uniqueId val="{00000008-BFD1-5540-9A48-E1EFF28109EC}"/>
            </c:ext>
          </c:extLst>
        </c:ser>
        <c:dLbls>
          <c:showLegendKey val="0"/>
          <c:showVal val="0"/>
          <c:showCatName val="0"/>
          <c:showSerName val="0"/>
          <c:showPercent val="0"/>
          <c:showBubbleSize val="0"/>
          <c:showLeaderLines val="1"/>
        </c:dLbls>
        <c:firstSliceAng val="0"/>
        <c:holeSize val="62"/>
      </c:doughnutChart>
      <c:spPr>
        <a:noFill/>
        <a:ln>
          <a:noFill/>
        </a:ln>
        <a:effectLst/>
      </c:spPr>
    </c:plotArea>
    <c:legend>
      <c:legendPos val="tr"/>
      <c:layout>
        <c:manualLayout>
          <c:xMode val="edge"/>
          <c:yMode val="edge"/>
          <c:x val="0"/>
          <c:y val="0"/>
          <c:w val="1"/>
          <c:h val="0.1224909746436673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69003836008819E-2"/>
          <c:y val="0.12726486537349357"/>
          <c:w val="0.95966199232798233"/>
          <c:h val="0.78364426649431629"/>
        </c:manualLayout>
      </c:layout>
      <c:barChart>
        <c:barDir val="col"/>
        <c:grouping val="percentStacked"/>
        <c:varyColors val="0"/>
        <c:ser>
          <c:idx val="0"/>
          <c:order val="0"/>
          <c:tx>
            <c:strRef>
              <c:f>Sheet1!$B$1</c:f>
              <c:strCache>
                <c:ptCount val="1"/>
                <c:pt idx="0">
                  <c:v>Deliveries not impacted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Brent</c:v>
                </c:pt>
                <c:pt idx="1">
                  <c:v>Ealing</c:v>
                </c:pt>
                <c:pt idx="2">
                  <c:v>Hammersmith and Fulham</c:v>
                </c:pt>
                <c:pt idx="3">
                  <c:v>Harrow</c:v>
                </c:pt>
                <c:pt idx="4">
                  <c:v>Hillingdon</c:v>
                </c:pt>
                <c:pt idx="5">
                  <c:v>Hounslow</c:v>
                </c:pt>
                <c:pt idx="6">
                  <c:v>Kensington</c:v>
                </c:pt>
                <c:pt idx="7">
                  <c:v>City of Westminster</c:v>
                </c:pt>
              </c:strCache>
            </c:strRef>
          </c:cat>
          <c:val>
            <c:numRef>
              <c:f>Sheet1!$B$2:$B$9</c:f>
              <c:numCache>
                <c:formatCode>0%</c:formatCode>
                <c:ptCount val="8"/>
                <c:pt idx="0">
                  <c:v>0.99</c:v>
                </c:pt>
                <c:pt idx="1">
                  <c:v>0.99</c:v>
                </c:pt>
                <c:pt idx="2">
                  <c:v>0.99</c:v>
                </c:pt>
                <c:pt idx="3">
                  <c:v>0.99</c:v>
                </c:pt>
                <c:pt idx="4">
                  <c:v>0.99</c:v>
                </c:pt>
                <c:pt idx="5">
                  <c:v>1</c:v>
                </c:pt>
                <c:pt idx="6">
                  <c:v>1</c:v>
                </c:pt>
                <c:pt idx="7">
                  <c:v>0.99</c:v>
                </c:pt>
              </c:numCache>
            </c:numRef>
          </c:val>
          <c:extLst>
            <c:ext xmlns:c16="http://schemas.microsoft.com/office/drawing/2014/chart" uri="{C3380CC4-5D6E-409C-BE32-E72D297353CC}">
              <c16:uniqueId val="{00000000-74C3-AA4C-A7AB-D4EC9BB9654C}"/>
            </c:ext>
          </c:extLst>
        </c:ser>
        <c:ser>
          <c:idx val="1"/>
          <c:order val="1"/>
          <c:tx>
            <c:strRef>
              <c:f>Sheet1!$C$1</c:f>
              <c:strCache>
                <c:ptCount val="1"/>
                <c:pt idx="0">
                  <c:v>Deliveries impacted by Option B</c:v>
                </c:pt>
              </c:strCache>
            </c:strRef>
          </c:tx>
          <c:spPr>
            <a:solidFill>
              <a:schemeClr val="accent5"/>
            </a:solidFill>
            <a:ln>
              <a:noFill/>
            </a:ln>
            <a:effectLst/>
          </c:spPr>
          <c:invertIfNegative val="0"/>
          <c:dLbls>
            <c:dLbl>
              <c:idx val="0"/>
              <c:layout>
                <c:manualLayout>
                  <c:x val="0"/>
                  <c:y val="-1.562309068199506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9E-A44A-BDBC-8FBA7E563CC6}"/>
                </c:ext>
              </c:extLst>
            </c:dLbl>
            <c:dLbl>
              <c:idx val="1"/>
              <c:layout>
                <c:manualLayout>
                  <c:x val="0"/>
                  <c:y val="-3.645387825798848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C3-AA4C-A7AB-D4EC9BB9654C}"/>
                </c:ext>
              </c:extLst>
            </c:dLbl>
            <c:dLbl>
              <c:idx val="2"/>
              <c:layout>
                <c:manualLayout>
                  <c:x val="7.2186842682178755E-8"/>
                  <c:y val="-3.254810558748971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7496011676943664E-2"/>
                      <c:h val="7.1605832292477384E-2"/>
                    </c:manualLayout>
                  </c15:layout>
                </c:ext>
                <c:ext xmlns:c16="http://schemas.microsoft.com/office/drawing/2014/chart" uri="{C3380CC4-5D6E-409C-BE32-E72D297353CC}">
                  <c16:uniqueId val="{00000007-74C3-AA4C-A7AB-D4EC9BB9654C}"/>
                </c:ext>
              </c:extLst>
            </c:dLbl>
            <c:dLbl>
              <c:idx val="3"/>
              <c:layout>
                <c:manualLayout>
                  <c:x val="-3.6670916065470577E-3"/>
                  <c:y val="-4.426542359898601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9E-A44A-BDBC-8FBA7E563CC6}"/>
                </c:ext>
              </c:extLst>
            </c:dLbl>
            <c:dLbl>
              <c:idx val="4"/>
              <c:layout>
                <c:manualLayout>
                  <c:x val="0"/>
                  <c:y val="-2.864233291699095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C3-AA4C-A7AB-D4EC9BB9654C}"/>
                </c:ext>
              </c:extLst>
            </c:dLbl>
            <c:dLbl>
              <c:idx val="5"/>
              <c:delete val="1"/>
              <c:extLst>
                <c:ext xmlns:c15="http://schemas.microsoft.com/office/drawing/2012/chart" uri="{CE6537A1-D6FC-4f65-9D91-7224C49458BB}"/>
                <c:ext xmlns:c16="http://schemas.microsoft.com/office/drawing/2014/chart" uri="{C3380CC4-5D6E-409C-BE32-E72D297353CC}">
                  <c16:uniqueId val="{00000003-74C3-AA4C-A7AB-D4EC9BB9654C}"/>
                </c:ext>
              </c:extLst>
            </c:dLbl>
            <c:dLbl>
              <c:idx val="6"/>
              <c:delete val="1"/>
              <c:extLst>
                <c:ext xmlns:c15="http://schemas.microsoft.com/office/drawing/2012/chart" uri="{CE6537A1-D6FC-4f65-9D91-7224C49458BB}"/>
                <c:ext xmlns:c16="http://schemas.microsoft.com/office/drawing/2014/chart" uri="{C3380CC4-5D6E-409C-BE32-E72D297353CC}">
                  <c16:uniqueId val="{00000005-74C3-AA4C-A7AB-D4EC9BB9654C}"/>
                </c:ext>
              </c:extLst>
            </c:dLbl>
            <c:dLbl>
              <c:idx val="7"/>
              <c:layout>
                <c:manualLayout>
                  <c:x val="5.5006374098205872E-3"/>
                  <c:y val="-4.426542359898601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C3-AA4C-A7AB-D4EC9BB965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Brent</c:v>
                </c:pt>
                <c:pt idx="1">
                  <c:v>Ealing</c:v>
                </c:pt>
                <c:pt idx="2">
                  <c:v>Hammersmith and Fulham</c:v>
                </c:pt>
                <c:pt idx="3">
                  <c:v>Harrow</c:v>
                </c:pt>
                <c:pt idx="4">
                  <c:v>Hillingdon</c:v>
                </c:pt>
                <c:pt idx="5">
                  <c:v>Hounslow</c:v>
                </c:pt>
                <c:pt idx="6">
                  <c:v>Kensington</c:v>
                </c:pt>
                <c:pt idx="7">
                  <c:v>City of Westminster</c:v>
                </c:pt>
              </c:strCache>
            </c:strRef>
          </c:cat>
          <c:val>
            <c:numRef>
              <c:f>Sheet1!$C$2:$C$9</c:f>
              <c:numCache>
                <c:formatCode>0%</c:formatCode>
                <c:ptCount val="8"/>
                <c:pt idx="0">
                  <c:v>0.01</c:v>
                </c:pt>
                <c:pt idx="1">
                  <c:v>0.01</c:v>
                </c:pt>
                <c:pt idx="2">
                  <c:v>0.01</c:v>
                </c:pt>
                <c:pt idx="3">
                  <c:v>0.01</c:v>
                </c:pt>
                <c:pt idx="4">
                  <c:v>0.01</c:v>
                </c:pt>
                <c:pt idx="5">
                  <c:v>0</c:v>
                </c:pt>
                <c:pt idx="6">
                  <c:v>0</c:v>
                </c:pt>
                <c:pt idx="7">
                  <c:v>0.01</c:v>
                </c:pt>
              </c:numCache>
            </c:numRef>
          </c:val>
          <c:extLst>
            <c:ext xmlns:c16="http://schemas.microsoft.com/office/drawing/2014/chart" uri="{C3380CC4-5D6E-409C-BE32-E72D297353CC}">
              <c16:uniqueId val="{00000001-74C3-AA4C-A7AB-D4EC9BB9654C}"/>
            </c:ext>
          </c:extLst>
        </c:ser>
        <c:dLbls>
          <c:showLegendKey val="0"/>
          <c:showVal val="0"/>
          <c:showCatName val="0"/>
          <c:showSerName val="0"/>
          <c:showPercent val="0"/>
          <c:showBubbleSize val="0"/>
        </c:dLbls>
        <c:gapWidth val="150"/>
        <c:overlap val="100"/>
        <c:axId val="1475096624"/>
        <c:axId val="1475098624"/>
      </c:barChart>
      <c:catAx>
        <c:axId val="147509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5098624"/>
        <c:crosses val="autoZero"/>
        <c:auto val="1"/>
        <c:lblAlgn val="ctr"/>
        <c:lblOffset val="100"/>
        <c:noMultiLvlLbl val="0"/>
      </c:catAx>
      <c:valAx>
        <c:axId val="1475098624"/>
        <c:scaling>
          <c:orientation val="minMax"/>
          <c:min val="0"/>
        </c:scaling>
        <c:delete val="1"/>
        <c:axPos val="l"/>
        <c:numFmt formatCode="0%" sourceLinked="1"/>
        <c:majorTickMark val="none"/>
        <c:minorTickMark val="none"/>
        <c:tickLblPos val="nextTo"/>
        <c:crossAx val="1475096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E000-0444-8842-5D9202ED7CA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000-0444-8842-5D9202ED7CAA}"/>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4-E000-0444-8842-5D9202ED7CAA}"/>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2-E000-0444-8842-5D9202ED7CAA}"/>
              </c:ext>
            </c:extLst>
          </c:dPt>
          <c:cat>
            <c:strRef>
              <c:f>Sheet1!$A$2:$A$5</c:f>
              <c:strCache>
                <c:ptCount val="4"/>
                <c:pt idx="0">
                  <c:v>Out of area</c:v>
                </c:pt>
                <c:pt idx="1">
                  <c:v>Stays on site</c:v>
                </c:pt>
                <c:pt idx="2">
                  <c:v>Daycase</c:v>
                </c:pt>
                <c:pt idx="3">
                  <c:v>Emergency</c:v>
                </c:pt>
              </c:strCache>
            </c:strRef>
          </c:cat>
          <c:val>
            <c:numRef>
              <c:f>Sheet1!$B$2:$B$5</c:f>
              <c:numCache>
                <c:formatCode>General</c:formatCode>
                <c:ptCount val="4"/>
                <c:pt idx="0">
                  <c:v>110</c:v>
                </c:pt>
                <c:pt idx="1">
                  <c:v>5000</c:v>
                </c:pt>
                <c:pt idx="2">
                  <c:v>300</c:v>
                </c:pt>
                <c:pt idx="3">
                  <c:v>310</c:v>
                </c:pt>
              </c:numCache>
            </c:numRef>
          </c:val>
          <c:extLst>
            <c:ext xmlns:c16="http://schemas.microsoft.com/office/drawing/2014/chart" uri="{C3380CC4-5D6E-409C-BE32-E72D297353CC}">
              <c16:uniqueId val="{00000000-E000-0444-8842-5D9202ED7CA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434" cy="490362"/>
          </a:xfrm>
          <a:prstGeom prst="rect">
            <a:avLst/>
          </a:prstGeom>
        </p:spPr>
        <p:txBody>
          <a:bodyPr vert="horz" lIns="90800" tIns="45400" rIns="90800" bIns="45400" rtlCol="0"/>
          <a:lstStyle>
            <a:lvl1pPr algn="l">
              <a:defRPr sz="1200"/>
            </a:lvl1pPr>
          </a:lstStyle>
          <a:p>
            <a:endParaRPr lang="en-GB"/>
          </a:p>
        </p:txBody>
      </p:sp>
      <p:sp>
        <p:nvSpPr>
          <p:cNvPr id="3" name="Date Placeholder 2"/>
          <p:cNvSpPr>
            <a:spLocks noGrp="1"/>
          </p:cNvSpPr>
          <p:nvPr>
            <p:ph type="dt" sz="quarter" idx="1"/>
          </p:nvPr>
        </p:nvSpPr>
        <p:spPr>
          <a:xfrm>
            <a:off x="3809632" y="0"/>
            <a:ext cx="2913434" cy="490362"/>
          </a:xfrm>
          <a:prstGeom prst="rect">
            <a:avLst/>
          </a:prstGeom>
        </p:spPr>
        <p:txBody>
          <a:bodyPr vert="horz" lIns="90800" tIns="45400" rIns="90800" bIns="45400" rtlCol="0"/>
          <a:lstStyle>
            <a:lvl1pPr algn="r">
              <a:defRPr sz="1200"/>
            </a:lvl1pPr>
          </a:lstStyle>
          <a:p>
            <a:fld id="{AB138FA6-3D81-4FF4-A72E-4DAD97808285}" type="datetimeFigureOut">
              <a:rPr lang="en-GB" smtClean="0"/>
              <a:t>10/01/2024</a:t>
            </a:fld>
            <a:endParaRPr lang="en-GB"/>
          </a:p>
        </p:txBody>
      </p:sp>
      <p:sp>
        <p:nvSpPr>
          <p:cNvPr id="4" name="Footer Placeholder 3"/>
          <p:cNvSpPr>
            <a:spLocks noGrp="1"/>
          </p:cNvSpPr>
          <p:nvPr>
            <p:ph type="ftr" sz="quarter" idx="2"/>
          </p:nvPr>
        </p:nvSpPr>
        <p:spPr>
          <a:xfrm>
            <a:off x="0" y="9283876"/>
            <a:ext cx="2913434" cy="490362"/>
          </a:xfrm>
          <a:prstGeom prst="rect">
            <a:avLst/>
          </a:prstGeom>
        </p:spPr>
        <p:txBody>
          <a:bodyPr vert="horz" lIns="90800" tIns="45400" rIns="90800" bIns="45400" rtlCol="0" anchor="b"/>
          <a:lstStyle>
            <a:lvl1pPr algn="l">
              <a:defRPr sz="1200"/>
            </a:lvl1pPr>
          </a:lstStyle>
          <a:p>
            <a:endParaRPr lang="en-GB"/>
          </a:p>
        </p:txBody>
      </p:sp>
      <p:sp>
        <p:nvSpPr>
          <p:cNvPr id="5" name="Slide Number Placeholder 4"/>
          <p:cNvSpPr>
            <a:spLocks noGrp="1"/>
          </p:cNvSpPr>
          <p:nvPr>
            <p:ph type="sldNum" sz="quarter" idx="3"/>
          </p:nvPr>
        </p:nvSpPr>
        <p:spPr>
          <a:xfrm>
            <a:off x="3809632" y="9283876"/>
            <a:ext cx="2913434" cy="490362"/>
          </a:xfrm>
          <a:prstGeom prst="rect">
            <a:avLst/>
          </a:prstGeom>
        </p:spPr>
        <p:txBody>
          <a:bodyPr vert="horz" lIns="90800" tIns="45400" rIns="90800" bIns="45400" rtlCol="0" anchor="b"/>
          <a:lstStyle>
            <a:lvl1pPr algn="r">
              <a:defRPr sz="1200"/>
            </a:lvl1pPr>
          </a:lstStyle>
          <a:p>
            <a:fld id="{89D2BDCF-207C-4C87-9BA2-6826BC326B97}" type="slidenum">
              <a:rPr lang="en-GB" smtClean="0"/>
              <a:t>‹#›</a:t>
            </a:fld>
            <a:endParaRPr lang="en-GB"/>
          </a:p>
        </p:txBody>
      </p:sp>
    </p:spTree>
    <p:extLst>
      <p:ext uri="{BB962C8B-B14F-4D97-AF65-F5344CB8AC3E}">
        <p14:creationId xmlns:p14="http://schemas.microsoft.com/office/powerpoint/2010/main" val="73109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10"/>
          </a:xfrm>
          <a:prstGeom prst="rect">
            <a:avLst/>
          </a:prstGeom>
        </p:spPr>
        <p:txBody>
          <a:bodyPr vert="horz" lIns="90800" tIns="45400" rIns="90800" bIns="45400" rtlCol="0"/>
          <a:lstStyle>
            <a:lvl1pPr algn="l">
              <a:defRPr sz="1200"/>
            </a:lvl1pPr>
          </a:lstStyle>
          <a:p>
            <a:endParaRPr lang="en-GB"/>
          </a:p>
        </p:txBody>
      </p:sp>
      <p:sp>
        <p:nvSpPr>
          <p:cNvPr id="3" name="Date Placeholder 2"/>
          <p:cNvSpPr>
            <a:spLocks noGrp="1"/>
          </p:cNvSpPr>
          <p:nvPr>
            <p:ph type="dt" idx="1"/>
          </p:nvPr>
        </p:nvSpPr>
        <p:spPr>
          <a:xfrm>
            <a:off x="3809079" y="0"/>
            <a:ext cx="2914015" cy="490410"/>
          </a:xfrm>
          <a:prstGeom prst="rect">
            <a:avLst/>
          </a:prstGeom>
        </p:spPr>
        <p:txBody>
          <a:bodyPr vert="horz" lIns="90800" tIns="45400" rIns="90800" bIns="45400" rtlCol="0"/>
          <a:lstStyle>
            <a:lvl1pPr algn="r">
              <a:defRPr sz="1200"/>
            </a:lvl1pPr>
          </a:lstStyle>
          <a:p>
            <a:fld id="{4057B71A-74EE-4B31-BF37-E9D49DD09248}" type="datetimeFigureOut">
              <a:rPr lang="en-GB" smtClean="0"/>
              <a:t>10/01/2024</a:t>
            </a:fld>
            <a:endParaRPr lang="en-GB"/>
          </a:p>
        </p:txBody>
      </p:sp>
      <p:sp>
        <p:nvSpPr>
          <p:cNvPr id="4" name="Slide Image Placeholder 3"/>
          <p:cNvSpPr>
            <a:spLocks noGrp="1" noRot="1" noChangeAspect="1"/>
          </p:cNvSpPr>
          <p:nvPr>
            <p:ph type="sldImg" idx="2"/>
          </p:nvPr>
        </p:nvSpPr>
        <p:spPr>
          <a:xfrm>
            <a:off x="430213" y="1220788"/>
            <a:ext cx="5864225" cy="3298825"/>
          </a:xfrm>
          <a:prstGeom prst="rect">
            <a:avLst/>
          </a:prstGeom>
          <a:noFill/>
          <a:ln w="12700">
            <a:solidFill>
              <a:prstClr val="black"/>
            </a:solidFill>
          </a:ln>
        </p:spPr>
        <p:txBody>
          <a:bodyPr vert="horz" lIns="90800" tIns="45400" rIns="90800" bIns="45400" rtlCol="0" anchor="ctr"/>
          <a:lstStyle/>
          <a:p>
            <a:endParaRPr lang="en-GB"/>
          </a:p>
        </p:txBody>
      </p:sp>
      <p:sp>
        <p:nvSpPr>
          <p:cNvPr id="5" name="Notes Placeholder 4"/>
          <p:cNvSpPr>
            <a:spLocks noGrp="1"/>
          </p:cNvSpPr>
          <p:nvPr>
            <p:ph type="body" sz="quarter" idx="3"/>
          </p:nvPr>
        </p:nvSpPr>
        <p:spPr>
          <a:xfrm>
            <a:off x="672465" y="4703860"/>
            <a:ext cx="5379720" cy="3848606"/>
          </a:xfrm>
          <a:prstGeom prst="rect">
            <a:avLst/>
          </a:prstGeom>
        </p:spPr>
        <p:txBody>
          <a:bodyPr vert="horz" lIns="90800" tIns="45400" rIns="90800" bIns="454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9"/>
            <a:ext cx="2914015" cy="490409"/>
          </a:xfrm>
          <a:prstGeom prst="rect">
            <a:avLst/>
          </a:prstGeom>
        </p:spPr>
        <p:txBody>
          <a:bodyPr vert="horz" lIns="90800" tIns="45400" rIns="90800" bIns="4540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9"/>
            <a:ext cx="2914015" cy="490409"/>
          </a:xfrm>
          <a:prstGeom prst="rect">
            <a:avLst/>
          </a:prstGeom>
        </p:spPr>
        <p:txBody>
          <a:bodyPr vert="horz" lIns="90800" tIns="45400" rIns="90800" bIns="45400" rtlCol="0" anchor="b"/>
          <a:lstStyle>
            <a:lvl1pPr algn="r">
              <a:defRPr sz="1200"/>
            </a:lvl1pPr>
          </a:lstStyle>
          <a:p>
            <a:fld id="{07100A8F-A469-4A0F-A6E3-054B932F2E2D}" type="slidenum">
              <a:rPr lang="en-GB" smtClean="0"/>
              <a:t>‹#›</a:t>
            </a:fld>
            <a:endParaRPr lang="en-GB"/>
          </a:p>
        </p:txBody>
      </p:sp>
    </p:spTree>
    <p:extLst>
      <p:ext uri="{BB962C8B-B14F-4D97-AF65-F5344CB8AC3E}">
        <p14:creationId xmlns:p14="http://schemas.microsoft.com/office/powerpoint/2010/main" val="32465641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07999">
              <a:defRPr/>
            </a:pPr>
            <a:fld id="{07100A8F-A469-4A0F-A6E3-054B932F2E2D}" type="slidenum">
              <a:rPr lang="en-GB">
                <a:solidFill>
                  <a:prstClr val="black"/>
                </a:solidFill>
                <a:latin typeface="Calibri" panose="020F0502020204030204"/>
              </a:rPr>
              <a:pPr defTabSz="907999">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239271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954" indent="-245954">
              <a:buAutoNum type="arabicPeriod"/>
            </a:pPr>
            <a:endParaRPr lang="en-US"/>
          </a:p>
        </p:txBody>
      </p:sp>
      <p:sp>
        <p:nvSpPr>
          <p:cNvPr id="4" name="Slide Number Placeholder 3"/>
          <p:cNvSpPr>
            <a:spLocks noGrp="1"/>
          </p:cNvSpPr>
          <p:nvPr>
            <p:ph type="sldNum" sz="quarter" idx="5"/>
          </p:nvPr>
        </p:nvSpPr>
        <p:spPr/>
        <p:txBody>
          <a:bodyPr/>
          <a:lstStyle/>
          <a:p>
            <a:pPr defTabSz="983817">
              <a:defRPr/>
            </a:pPr>
            <a:fld id="{07100A8F-A469-4A0F-A6E3-054B932F2E2D}" type="slidenum">
              <a:rPr lang="en-GB" sz="1300">
                <a:solidFill>
                  <a:prstClr val="black"/>
                </a:solidFill>
                <a:latin typeface="Calibri" panose="020F0502020204030204"/>
              </a:rPr>
              <a:pPr defTabSz="983817">
                <a:defRPr/>
              </a:pPr>
              <a:t>28</a:t>
            </a:fld>
            <a:endParaRPr lang="en-GB" sz="1300">
              <a:solidFill>
                <a:prstClr val="black"/>
              </a:solidFill>
              <a:latin typeface="Calibri" panose="020F0502020204030204"/>
            </a:endParaRPr>
          </a:p>
        </p:txBody>
      </p:sp>
    </p:spTree>
    <p:extLst>
      <p:ext uri="{BB962C8B-B14F-4D97-AF65-F5344CB8AC3E}">
        <p14:creationId xmlns:p14="http://schemas.microsoft.com/office/powerpoint/2010/main" val="105294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83817">
              <a:defRPr/>
            </a:pPr>
            <a:fld id="{E13128BC-8D9C-4B6E-A6E6-FA79A633DC55}" type="slidenum">
              <a:rPr lang="en-GB" sz="1300">
                <a:solidFill>
                  <a:prstClr val="black"/>
                </a:solidFill>
                <a:latin typeface="Mulish" pitchFamily="2" charset="77"/>
              </a:rPr>
              <a:pPr defTabSz="983817">
                <a:defRPr/>
              </a:pPr>
              <a:t>6</a:t>
            </a:fld>
            <a:endParaRPr lang="en-GB" sz="1300">
              <a:solidFill>
                <a:prstClr val="black"/>
              </a:solidFill>
              <a:latin typeface="Mulish" pitchFamily="2" charset="77"/>
            </a:endParaRPr>
          </a:p>
        </p:txBody>
      </p:sp>
    </p:spTree>
    <p:extLst>
      <p:ext uri="{BB962C8B-B14F-4D97-AF65-F5344CB8AC3E}">
        <p14:creationId xmlns:p14="http://schemas.microsoft.com/office/powerpoint/2010/main" val="284635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07999">
              <a:defRPr/>
            </a:pPr>
            <a:fld id="{4A513756-52E9-406A-B639-BB4CB3EE69D2}" type="slidenum">
              <a:rPr lang="en-GB">
                <a:solidFill>
                  <a:prstClr val="black"/>
                </a:solidFill>
                <a:latin typeface="Calibri" panose="020F0502020204030204"/>
              </a:rPr>
              <a:pPr defTabSz="907999">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418330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83817">
              <a:defRPr/>
            </a:pPr>
            <a:fld id="{07100A8F-A469-4A0F-A6E3-054B932F2E2D}" type="slidenum">
              <a:rPr lang="en-GB" sz="1300">
                <a:solidFill>
                  <a:prstClr val="black"/>
                </a:solidFill>
                <a:latin typeface="Arial" panose="020B0604020202020204" pitchFamily="34" charset="0"/>
              </a:rPr>
              <a:pPr defTabSz="983817">
                <a:defRPr/>
              </a:pPr>
              <a:t>10</a:t>
            </a:fld>
            <a:endParaRPr lang="en-GB" sz="1300">
              <a:solidFill>
                <a:prstClr val="black"/>
              </a:solidFill>
              <a:latin typeface="Arial" panose="020B0604020202020204" pitchFamily="34" charset="0"/>
            </a:endParaRPr>
          </a:p>
        </p:txBody>
      </p:sp>
    </p:spTree>
    <p:extLst>
      <p:ext uri="{BB962C8B-B14F-4D97-AF65-F5344CB8AC3E}">
        <p14:creationId xmlns:p14="http://schemas.microsoft.com/office/powerpoint/2010/main" val="148998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83817">
              <a:defRPr/>
            </a:pPr>
            <a:fld id="{07100A8F-A469-4A0F-A6E3-054B932F2E2D}" type="slidenum">
              <a:rPr lang="en-GB" sz="1300">
                <a:solidFill>
                  <a:prstClr val="black"/>
                </a:solidFill>
                <a:latin typeface="Arial" panose="020B0604020202020204" pitchFamily="34" charset="0"/>
              </a:rPr>
              <a:pPr defTabSz="983817">
                <a:defRPr/>
              </a:pPr>
              <a:t>11</a:t>
            </a:fld>
            <a:endParaRPr lang="en-GB" sz="1300">
              <a:solidFill>
                <a:prstClr val="black"/>
              </a:solidFill>
              <a:latin typeface="Arial" panose="020B0604020202020204" pitchFamily="34" charset="0"/>
            </a:endParaRPr>
          </a:p>
        </p:txBody>
      </p:sp>
    </p:spTree>
    <p:extLst>
      <p:ext uri="{BB962C8B-B14F-4D97-AF65-F5344CB8AC3E}">
        <p14:creationId xmlns:p14="http://schemas.microsoft.com/office/powerpoint/2010/main" val="245019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IN BIT ABOUT NCL: </a:t>
            </a:r>
          </a:p>
          <a:p>
            <a:endParaRPr lang="en-US"/>
          </a:p>
          <a:p>
            <a:r>
              <a:rPr lang="en-US"/>
              <a:t>PEOPLE WILL GET CONFUSED OTHERWISE: make sure that there’s an idea.</a:t>
            </a:r>
          </a:p>
          <a:p>
            <a:endParaRPr lang="en-US"/>
          </a:p>
          <a:p>
            <a:r>
              <a:rPr lang="en-US"/>
              <a:t>Make it quite clear about patient flow: but make sure make a page about it.</a:t>
            </a:r>
          </a:p>
          <a:p>
            <a:endParaRPr lang="en-US"/>
          </a:p>
          <a:p>
            <a:r>
              <a:rPr lang="en-US"/>
              <a:t>Somewhere: need to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00A8F-A469-4A0F-A6E3-054B932F2E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19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in exec summary</a:t>
            </a:r>
          </a:p>
        </p:txBody>
      </p:sp>
      <p:sp>
        <p:nvSpPr>
          <p:cNvPr id="4" name="Slide Number Placeholder 3"/>
          <p:cNvSpPr>
            <a:spLocks noGrp="1"/>
          </p:cNvSpPr>
          <p:nvPr>
            <p:ph type="sldNum" sz="quarter" idx="5"/>
          </p:nvPr>
        </p:nvSpPr>
        <p:spPr/>
        <p:txBody>
          <a:bodyPr/>
          <a:lstStyle/>
          <a:p>
            <a:fld id="{07100A8F-A469-4A0F-A6E3-054B932F2E2D}" type="slidenum">
              <a:rPr lang="en-GB" smtClean="0"/>
              <a:pPr/>
              <a:t>19</a:t>
            </a:fld>
            <a:endParaRPr lang="en-GB"/>
          </a:p>
        </p:txBody>
      </p:sp>
    </p:spTree>
    <p:extLst>
      <p:ext uri="{BB962C8B-B14F-4D97-AF65-F5344CB8AC3E}">
        <p14:creationId xmlns:p14="http://schemas.microsoft.com/office/powerpoint/2010/main" val="18735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Split across two or think how to display </a:t>
            </a:r>
          </a:p>
        </p:txBody>
      </p:sp>
      <p:sp>
        <p:nvSpPr>
          <p:cNvPr id="4" name="Slide Number Placeholder 3"/>
          <p:cNvSpPr>
            <a:spLocks noGrp="1"/>
          </p:cNvSpPr>
          <p:nvPr>
            <p:ph type="sldNum" sz="quarter" idx="5"/>
          </p:nvPr>
        </p:nvSpPr>
        <p:spPr/>
        <p:txBody>
          <a:bodyPr/>
          <a:lstStyle/>
          <a:p>
            <a:pPr defTabSz="983817">
              <a:defRPr/>
            </a:pPr>
            <a:fld id="{4A513756-52E9-406A-B639-BB4CB3EE69D2}" type="slidenum">
              <a:rPr lang="en-GB" sz="1300">
                <a:solidFill>
                  <a:prstClr val="black"/>
                </a:solidFill>
                <a:latin typeface="Calibri" panose="020F0502020204030204"/>
              </a:rPr>
              <a:pPr defTabSz="983817">
                <a:defRPr/>
              </a:pPr>
              <a:t>20</a:t>
            </a:fld>
            <a:endParaRPr lang="en-GB" sz="1300">
              <a:solidFill>
                <a:prstClr val="black"/>
              </a:solidFill>
              <a:latin typeface="Calibri" panose="020F0502020204030204"/>
            </a:endParaRPr>
          </a:p>
        </p:txBody>
      </p:sp>
    </p:spTree>
    <p:extLst>
      <p:ext uri="{BB962C8B-B14F-4D97-AF65-F5344CB8AC3E}">
        <p14:creationId xmlns:p14="http://schemas.microsoft.com/office/powerpoint/2010/main" val="113008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Split across two or think how to display </a:t>
            </a:r>
          </a:p>
        </p:txBody>
      </p:sp>
      <p:sp>
        <p:nvSpPr>
          <p:cNvPr id="4" name="Slide Number Placeholder 3"/>
          <p:cNvSpPr>
            <a:spLocks noGrp="1"/>
          </p:cNvSpPr>
          <p:nvPr>
            <p:ph type="sldNum" sz="quarter" idx="5"/>
          </p:nvPr>
        </p:nvSpPr>
        <p:spPr/>
        <p:txBody>
          <a:bodyPr/>
          <a:lstStyle/>
          <a:p>
            <a:pPr defTabSz="983817">
              <a:defRPr/>
            </a:pPr>
            <a:fld id="{4A513756-52E9-406A-B639-BB4CB3EE69D2}" type="slidenum">
              <a:rPr lang="en-GB" sz="1300">
                <a:solidFill>
                  <a:prstClr val="black"/>
                </a:solidFill>
                <a:latin typeface="Calibri" panose="020F0502020204030204"/>
              </a:rPr>
              <a:pPr defTabSz="983817">
                <a:defRPr/>
              </a:pPr>
              <a:t>21</a:t>
            </a:fld>
            <a:endParaRPr lang="en-GB" sz="1300">
              <a:solidFill>
                <a:prstClr val="black"/>
              </a:solidFill>
              <a:latin typeface="Calibri" panose="020F0502020204030204"/>
            </a:endParaRPr>
          </a:p>
        </p:txBody>
      </p:sp>
    </p:spTree>
    <p:extLst>
      <p:ext uri="{BB962C8B-B14F-4D97-AF65-F5344CB8AC3E}">
        <p14:creationId xmlns:p14="http://schemas.microsoft.com/office/powerpoint/2010/main" val="2097016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oleObject" Target="../embeddings/oleObject3.bin"/></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1.xml"/><Relationship Id="rId4" Type="http://schemas.openxmlformats.org/officeDocument/2006/relationships/image" Target="../media/image5.png"/></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oleObject" Target="../embeddings/oleObject1.bin"/></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ext Placeholder 7">
            <a:extLst>
              <a:ext uri="{FF2B5EF4-FFF2-40B4-BE49-F238E27FC236}">
                <a16:creationId xmlns:a16="http://schemas.microsoft.com/office/drawing/2014/main" id="{BA30CBE2-12F4-7146-A4AB-F36199471086}"/>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8">
            <a:extLst>
              <a:ext uri="{FF2B5EF4-FFF2-40B4-BE49-F238E27FC236}">
                <a16:creationId xmlns:a16="http://schemas.microsoft.com/office/drawing/2014/main" id="{524851B1-4B4B-3F3B-4070-EC2676453E10}"/>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7" name="Picture 6">
            <a:extLst>
              <a:ext uri="{FF2B5EF4-FFF2-40B4-BE49-F238E27FC236}">
                <a16:creationId xmlns:a16="http://schemas.microsoft.com/office/drawing/2014/main" id="{ABC88DAB-BC7F-7CD0-A548-AB83233865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26927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71184807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153168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55741323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4866597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6958490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7126832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0214235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058655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861536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00355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4923799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4793904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12035386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69740946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105174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1736777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87705261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9046167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0584639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900735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7577555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6753987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8568411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6185961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33686431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57886643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4194257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411793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59426480"/>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54697017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3252415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723339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6435349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5874169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4390028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0744705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316466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61332136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3215990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76235130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43561349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8162082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34025718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1330496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1952547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6911991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4442601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8879243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94474225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232066030"/>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1896089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30959668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13347641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0954750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4936751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199448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8847849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212989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8977880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658412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3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508544" cy="6858000"/>
          </a:xfrm>
          <a:prstGeom prst="rect">
            <a:avLst/>
          </a:prstGeom>
        </p:spPr>
      </p:pic>
      <p:sp>
        <p:nvSpPr>
          <p:cNvPr id="7" name="Text Placeholder 7">
            <a:extLst>
              <a:ext uri="{FF2B5EF4-FFF2-40B4-BE49-F238E27FC236}">
                <a16:creationId xmlns:a16="http://schemas.microsoft.com/office/drawing/2014/main" id="{AD387F12-C497-28B9-F445-D926815C25B0}"/>
              </a:ext>
            </a:extLst>
          </p:cNvPr>
          <p:cNvSpPr>
            <a:spLocks noGrp="1"/>
          </p:cNvSpPr>
          <p:nvPr>
            <p:ph type="body" sz="quarter" idx="10" hasCustomPrompt="1"/>
          </p:nvPr>
        </p:nvSpPr>
        <p:spPr>
          <a:xfrm>
            <a:off x="6968029" y="291549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CF0E96EB-36E0-1D83-D64D-B4CE5F6166AB}"/>
              </a:ext>
            </a:extLst>
          </p:cNvPr>
          <p:cNvSpPr>
            <a:spLocks noGrp="1"/>
          </p:cNvSpPr>
          <p:nvPr>
            <p:ph type="body" sz="quarter" idx="12" hasCustomPrompt="1"/>
          </p:nvPr>
        </p:nvSpPr>
        <p:spPr>
          <a:xfrm>
            <a:off x="6968490" y="385191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7E02E016-6A36-5E94-A05F-659CCFC48CC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pic>
        <p:nvPicPr>
          <p:cNvPr id="10" name="Picture 9">
            <a:extLst>
              <a:ext uri="{FF2B5EF4-FFF2-40B4-BE49-F238E27FC236}">
                <a16:creationId xmlns:a16="http://schemas.microsoft.com/office/drawing/2014/main" id="{CB4EB8B4-83CF-ACB9-221F-223EBF2628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3377" y="746219"/>
            <a:ext cx="6309360" cy="5486400"/>
          </a:xfrm>
          <a:prstGeom prst="rect">
            <a:avLst/>
          </a:prstGeom>
        </p:spPr>
      </p:pic>
    </p:spTree>
    <p:extLst>
      <p:ext uri="{BB962C8B-B14F-4D97-AF65-F5344CB8AC3E}">
        <p14:creationId xmlns:p14="http://schemas.microsoft.com/office/powerpoint/2010/main" val="9692345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00546878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2748423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6563204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190987130"/>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708815530"/>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3889755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7490776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1716013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54085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5589677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908708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7420901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7949376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343997570"/>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2421573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80897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36426223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12864204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4961080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219962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2769221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5169737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13594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1292719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8847050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1"/>
            </p:custData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5"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14"/>
            <p:custDataLst>
              <p:tags r:id="rId2"/>
            </p:custDataLst>
          </p:nvPr>
        </p:nvSpPr>
        <p:spPr>
          <a:xfrm>
            <a:off x="11572145" y="6554790"/>
            <a:ext cx="376767" cy="142875"/>
          </a:xfrm>
          <a:prstGeom prst="rect">
            <a:avLst/>
          </a:prstGeom>
        </p:spPr>
        <p:txBody>
          <a:bodyPr/>
          <a:lstStyle>
            <a:lvl1pPr>
              <a:defRPr>
                <a:solidFill>
                  <a:schemeClr val="tx1"/>
                </a:solidFill>
              </a:defRPr>
            </a:lvl1pPr>
          </a:lstStyle>
          <a:p>
            <a:pPr>
              <a:defRPr/>
            </a:pPr>
            <a:r>
              <a:rPr lang="en-US"/>
              <a:t> </a:t>
            </a:r>
          </a:p>
        </p:txBody>
      </p:sp>
      <p:sp>
        <p:nvSpPr>
          <p:cNvPr id="15" name="Slide Number Placeholder 5"/>
          <p:cNvSpPr txBox="1">
            <a:spLocks/>
          </p:cNvSpPr>
          <p:nvPr userDrawn="1"/>
        </p:nvSpPr>
        <p:spPr>
          <a:xfrm>
            <a:off x="10762949" y="6328146"/>
            <a:ext cx="939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pitchFamily="34" charset="0"/>
                <a:ea typeface="+mn-ea"/>
                <a:cs typeface="Arial" pitchFamily="34" charset="0"/>
              </a:defRPr>
            </a:lvl1pPr>
            <a:lvl2pPr marL="428625" indent="28575" algn="l" rtl="0" fontAlgn="base">
              <a:spcBef>
                <a:spcPct val="0"/>
              </a:spcBef>
              <a:spcAft>
                <a:spcPct val="0"/>
              </a:spcAft>
              <a:defRPr sz="1900" kern="1200">
                <a:solidFill>
                  <a:schemeClr val="tx1"/>
                </a:solidFill>
                <a:latin typeface="Arial" pitchFamily="34" charset="0"/>
                <a:ea typeface="+mn-ea"/>
                <a:cs typeface="Arial" pitchFamily="34" charset="0"/>
              </a:defRPr>
            </a:lvl2pPr>
            <a:lvl3pPr marL="858838" indent="55563"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289050" indent="8255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717675" indent="111125"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fld id="{79B3F3F1-8EBF-4D4D-BD5F-4E22BD202286}" type="slidenum">
              <a:rPr lang="en-GB" sz="1200" smtClean="0"/>
              <a:pPr/>
              <a:t>‹#›</a:t>
            </a:fld>
            <a:endParaRPr lang="en-GB" sz="1200"/>
          </a:p>
        </p:txBody>
      </p:sp>
      <p:sp>
        <p:nvSpPr>
          <p:cNvPr id="10" name="Text Placeholder 9"/>
          <p:cNvSpPr>
            <a:spLocks noGrp="1"/>
          </p:cNvSpPr>
          <p:nvPr>
            <p:ph type="body" sz="quarter" idx="12"/>
          </p:nvPr>
        </p:nvSpPr>
        <p:spPr>
          <a:xfrm>
            <a:off x="546259" y="1341028"/>
            <a:ext cx="5390989" cy="4686612"/>
          </a:xfrm>
          <a:prstGeom prst="rect">
            <a:avLst/>
          </a:prstGeom>
        </p:spPr>
        <p:txBody>
          <a:bodyPr lIns="0" tIns="0" rIns="0" bIns="0"/>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p:cNvSpPr>
            <a:spLocks noGrp="1"/>
          </p:cNvSpPr>
          <p:nvPr>
            <p:ph type="body" sz="quarter" idx="13"/>
          </p:nvPr>
        </p:nvSpPr>
        <p:spPr>
          <a:xfrm>
            <a:off x="6107763" y="1341028"/>
            <a:ext cx="5390400" cy="4686612"/>
          </a:xfrm>
          <a:prstGeom prst="rect">
            <a:avLst/>
          </a:prstGeom>
        </p:spPr>
        <p:txBody>
          <a:bodyPr lIns="0" tIns="0" rIns="0" bIns="0"/>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itle 1"/>
          <p:cNvSpPr>
            <a:spLocks noGrp="1"/>
          </p:cNvSpPr>
          <p:nvPr>
            <p:ph type="ctrTitle" hasCustomPrompt="1"/>
          </p:nvPr>
        </p:nvSpPr>
        <p:spPr>
          <a:xfrm>
            <a:off x="142680" y="242153"/>
            <a:ext cx="8488517" cy="628650"/>
          </a:xfrm>
          <a:prstGeom prst="rect">
            <a:avLst/>
          </a:prstGeom>
        </p:spPr>
        <p:txBody>
          <a:bodyPr anchor="ctr"/>
          <a:lstStyle>
            <a:lvl1pPr algn="l">
              <a:defRPr sz="4000" b="0" baseline="0">
                <a:solidFill>
                  <a:srgbClr val="4D4D4C"/>
                </a:solidFill>
                <a:latin typeface="Arial" panose="020B0604020202020204" pitchFamily="34" charset="0"/>
                <a:cs typeface="Arial" panose="020B0604020202020204" pitchFamily="34" charset="0"/>
              </a:defRPr>
            </a:lvl1pPr>
          </a:lstStyle>
          <a:p>
            <a:r>
              <a:rPr lang="en-US"/>
              <a:t>Click to edit title</a:t>
            </a:r>
            <a:endParaRPr lang="en-GB"/>
          </a:p>
        </p:txBody>
      </p:sp>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688FFBA-4238-51C4-8EA6-B58CC000F72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5878425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832" y="275653"/>
            <a:ext cx="8414149" cy="621655"/>
          </a:xfrm>
          <a:prstGeom prst="rect">
            <a:avLst/>
          </a:prstGeom>
        </p:spPr>
        <p:txBody>
          <a:bodyPr/>
          <a:lstStyle>
            <a:lvl1pPr>
              <a:defRPr sz="4000" b="0">
                <a:solidFill>
                  <a:srgbClr val="4D4D4C"/>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18058571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154" y="232923"/>
            <a:ext cx="8474190" cy="664385"/>
          </a:xfrm>
          <a:prstGeom prst="rect">
            <a:avLst/>
          </a:prstGeom>
        </p:spPr>
        <p:txBody>
          <a:bodyPr/>
          <a:lstStyle>
            <a:lvl1pPr>
              <a:defRPr sz="4000" b="0">
                <a:solidFill>
                  <a:srgbClr val="4D4D4C"/>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6581163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3522-DBF0-204C-8261-B890A87C083C}"/>
              </a:ext>
            </a:extLst>
          </p:cNvPr>
          <p:cNvSpPr>
            <a:spLocks noGrp="1"/>
          </p:cNvSpPr>
          <p:nvPr>
            <p:ph type="title"/>
          </p:nvPr>
        </p:nvSpPr>
        <p:spPr>
          <a:xfrm>
            <a:off x="188721" y="920607"/>
            <a:ext cx="10515600" cy="626185"/>
          </a:xfrm>
          <a:prstGeom prst="rect">
            <a:avLst/>
          </a:prstGeom>
        </p:spPr>
        <p:txBody>
          <a:bodyPr/>
          <a:lstStyle>
            <a:lvl1pPr>
              <a:defRPr sz="44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8BC1F78-5255-C649-840A-00BB5949F353}"/>
              </a:ext>
            </a:extLst>
          </p:cNvPr>
          <p:cNvSpPr>
            <a:spLocks noGrp="1"/>
          </p:cNvSpPr>
          <p:nvPr>
            <p:ph idx="1"/>
          </p:nvPr>
        </p:nvSpPr>
        <p:spPr/>
        <p:txBody>
          <a:bodyPr/>
          <a:lstStyle>
            <a:lvl1pPr>
              <a:buClr>
                <a:srgbClr val="00A499"/>
              </a:buClr>
              <a:buSzPct val="100000"/>
              <a:defRPr/>
            </a:lvl1pPr>
            <a:lvl2pPr>
              <a:buClr>
                <a:srgbClr val="00A499"/>
              </a:buClr>
              <a:defRPr/>
            </a:lvl2pPr>
            <a:lvl3pPr>
              <a:buClr>
                <a:srgbClr val="E95324"/>
              </a:buClr>
              <a:defRPr/>
            </a:lvl3pPr>
            <a:lvl4pPr>
              <a:buClr>
                <a:srgbClr val="E95324"/>
              </a:buClr>
              <a:defRPr/>
            </a:lvl4pPr>
            <a:lvl5pPr>
              <a:buClr>
                <a:srgbClr val="E95324"/>
              </a:buClr>
              <a:defRPr/>
            </a:lvl5pPr>
          </a:lstStyle>
          <a:p>
            <a:pPr lvl="0"/>
            <a:endParaRPr lang="en-US"/>
          </a:p>
        </p:txBody>
      </p:sp>
    </p:spTree>
    <p:extLst>
      <p:ext uri="{BB962C8B-B14F-4D97-AF65-F5344CB8AC3E}">
        <p14:creationId xmlns:p14="http://schemas.microsoft.com/office/powerpoint/2010/main" val="31619575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Pink title and single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4490" y="907369"/>
            <a:ext cx="11199424" cy="665057"/>
          </a:xfrm>
          <a:prstGeom prst="rect">
            <a:avLst/>
          </a:prstGeom>
        </p:spPr>
        <p:txBody>
          <a:bodyPr anchor="t"/>
          <a:lstStyle>
            <a:lvl1pPr algn="l">
              <a:defRPr sz="4400">
                <a:solidFill>
                  <a:srgbClr val="AE2573"/>
                </a:solidFill>
                <a:latin typeface="+mn-lt"/>
              </a:defRPr>
            </a:lvl1pPr>
          </a:lstStyle>
          <a:p>
            <a:r>
              <a:rPr lang="en-US"/>
              <a:t>Heading here (Calibri, 44pt)</a:t>
            </a:r>
            <a:endParaRPr lang="en-GB"/>
          </a:p>
        </p:txBody>
      </p:sp>
      <p:sp>
        <p:nvSpPr>
          <p:cNvPr id="6" name="Slide Number Placeholder 5"/>
          <p:cNvSpPr>
            <a:spLocks noGrp="1"/>
          </p:cNvSpPr>
          <p:nvPr>
            <p:ph type="sldNum" sz="quarter" idx="12"/>
          </p:nvPr>
        </p:nvSpPr>
        <p:spPr/>
        <p:txBody>
          <a:bodyPr/>
          <a:lstStyle/>
          <a:p>
            <a:fld id="{83E53B37-53A3-4805-8070-F23DA535C5B4}" type="slidenum">
              <a:rPr lang="en-GB" smtClean="0"/>
              <a:t>‹#›</a:t>
            </a:fld>
            <a:endParaRPr lang="en-GB"/>
          </a:p>
        </p:txBody>
      </p:sp>
      <p:sp>
        <p:nvSpPr>
          <p:cNvPr id="10" name="Text Placeholder 9"/>
          <p:cNvSpPr>
            <a:spLocks noGrp="1"/>
          </p:cNvSpPr>
          <p:nvPr>
            <p:ph type="body" sz="quarter" idx="13" hasCustomPrompt="1"/>
          </p:nvPr>
        </p:nvSpPr>
        <p:spPr>
          <a:xfrm>
            <a:off x="354490" y="1756960"/>
            <a:ext cx="11199424" cy="3729440"/>
          </a:xfrm>
          <a:prstGeom prst="rect">
            <a:avLst/>
          </a:prstGeom>
        </p:spPr>
        <p:txBody>
          <a:bodyPr/>
          <a:lstStyle>
            <a:lvl1pPr marL="0" indent="0">
              <a:buFont typeface="Arial" panose="020B0604020202020204" pitchFamily="34" charset="0"/>
              <a:buNone/>
              <a:defRPr sz="3200" baseline="0">
                <a:solidFill>
                  <a:srgbClr val="425563"/>
                </a:solidFill>
              </a:defRPr>
            </a:lvl1pPr>
            <a:lvl2pPr>
              <a:defRPr sz="2400"/>
            </a:lvl2pPr>
          </a:lstStyle>
          <a:p>
            <a:r>
              <a:rPr lang="en-GB" sz="2800">
                <a:solidFill>
                  <a:srgbClr val="425563"/>
                </a:solidFill>
              </a:rPr>
              <a:t>If using a single column, insert text here (Arial, min 12pt)</a:t>
            </a:r>
          </a:p>
          <a:p>
            <a:pPr lvl="0"/>
            <a:endParaRPr lang="en-GB"/>
          </a:p>
        </p:txBody>
      </p:sp>
    </p:spTree>
    <p:extLst>
      <p:ext uri="{BB962C8B-B14F-4D97-AF65-F5344CB8AC3E}">
        <p14:creationId xmlns:p14="http://schemas.microsoft.com/office/powerpoint/2010/main" val="1962591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or title with imag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42DB21-A9E8-D0B9-9E4A-0790C40BCBED}"/>
              </a:ext>
            </a:extLst>
          </p:cNvPr>
          <p:cNvSpPr>
            <a:spLocks noGrp="1"/>
          </p:cNvSpPr>
          <p:nvPr>
            <p:ph type="pic" sz="quarter" idx="13"/>
          </p:nvPr>
        </p:nvSpPr>
        <p:spPr>
          <a:xfrm>
            <a:off x="0" y="-17463"/>
            <a:ext cx="7532688" cy="6875463"/>
          </a:xfrm>
          <a:prstGeom prst="rect">
            <a:avLst/>
          </a:prstGeom>
        </p:spPr>
        <p:txBody>
          <a:bodyPr/>
          <a:lstStyle/>
          <a:p>
            <a:r>
              <a:rPr lang="en-GB"/>
              <a:t>Click icon to add picture</a:t>
            </a:r>
            <a:endParaRPr lang="en-US"/>
          </a:p>
        </p:txBody>
      </p:sp>
      <p:sp>
        <p:nvSpPr>
          <p:cNvPr id="13" name="Rectangle 12"/>
          <p:cNvSpPr/>
          <p:nvPr userDrawn="1"/>
        </p:nvSpPr>
        <p:spPr>
          <a:xfrm>
            <a:off x="5971309" y="-18000"/>
            <a:ext cx="6220691" cy="68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a:extLst>
              <a:ext uri="{FF2B5EF4-FFF2-40B4-BE49-F238E27FC236}">
                <a16:creationId xmlns:a16="http://schemas.microsoft.com/office/drawing/2014/main" id="{011CDC42-19DC-9565-11D6-4D5C2F30092F}"/>
              </a:ext>
            </a:extLst>
          </p:cNvPr>
          <p:cNvSpPr>
            <a:spLocks noGrp="1"/>
          </p:cNvSpPr>
          <p:nvPr>
            <p:ph type="body" sz="quarter" idx="10" hasCustomPrompt="1"/>
          </p:nvPr>
        </p:nvSpPr>
        <p:spPr>
          <a:xfrm>
            <a:off x="6979459" y="2664299"/>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14" name="Text Placeholder 8">
            <a:extLst>
              <a:ext uri="{FF2B5EF4-FFF2-40B4-BE49-F238E27FC236}">
                <a16:creationId xmlns:a16="http://schemas.microsoft.com/office/drawing/2014/main" id="{F6B0A17D-0542-A142-2FB7-287AE4AAB551}"/>
              </a:ext>
            </a:extLst>
          </p:cNvPr>
          <p:cNvSpPr>
            <a:spLocks noGrp="1"/>
          </p:cNvSpPr>
          <p:nvPr>
            <p:ph type="body" sz="quarter" idx="12" hasCustomPrompt="1"/>
          </p:nvPr>
        </p:nvSpPr>
        <p:spPr>
          <a:xfrm>
            <a:off x="6979920" y="3600714"/>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7" name="Picture 6">
            <a:extLst>
              <a:ext uri="{FF2B5EF4-FFF2-40B4-BE49-F238E27FC236}">
                <a16:creationId xmlns:a16="http://schemas.microsoft.com/office/drawing/2014/main" id="{528E8A7F-7BEF-522A-2821-BD5233CDEF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296412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90285090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47995757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6709811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0093414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48976819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2130895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0109917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089690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8344720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128360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8630838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480601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40846905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26111206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7049601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95956155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04830847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2670153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5772781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5465829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11213212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8925268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39184145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0731991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2770163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359521321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12021006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52440633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1801305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77909525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143251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64870184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2205227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42727401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83848444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17063238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015517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010846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278166" y="6238895"/>
            <a:ext cx="9516457" cy="197415"/>
          </a:xfrm>
        </p:spPr>
        <p:txBody>
          <a:bodyPr>
            <a:normAutofit/>
          </a:bodyPr>
          <a:lstStyle>
            <a:lvl1pPr>
              <a:spcAft>
                <a:spcPts val="0"/>
              </a:spcAft>
              <a:defRPr sz="816" b="0" i="0">
                <a:solidFill>
                  <a:schemeClr val="tx2"/>
                </a:solidFill>
                <a:latin typeface="Arial" panose="020B0604020202020204" pitchFamily="34" charset="0"/>
              </a:defRPr>
            </a:lvl1pPr>
          </a:lstStyle>
          <a:p>
            <a:pPr lvl="0"/>
            <a:r>
              <a:rPr lang="en-US"/>
              <a:t>Add source</a:t>
            </a:r>
            <a:endParaRPr lang="en-GB"/>
          </a:p>
        </p:txBody>
      </p:sp>
    </p:spTree>
    <p:extLst>
      <p:ext uri="{BB962C8B-B14F-4D97-AF65-F5344CB8AC3E}">
        <p14:creationId xmlns:p14="http://schemas.microsoft.com/office/powerpoint/2010/main" val="4093152635"/>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09379878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95582327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851267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97179912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1293959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14863797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39097608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95005978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563284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63072283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0659971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02131182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1"/>
            </p:custData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5"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14"/>
            <p:custDataLst>
              <p:tags r:id="rId2"/>
            </p:custDataLst>
          </p:nvPr>
        </p:nvSpPr>
        <p:spPr>
          <a:xfrm>
            <a:off x="11572145" y="6554790"/>
            <a:ext cx="376767" cy="142875"/>
          </a:xfrm>
          <a:prstGeom prst="rect">
            <a:avLst/>
          </a:prstGeom>
        </p:spPr>
        <p:txBody>
          <a:bodyPr/>
          <a:lstStyle>
            <a:lvl1pPr>
              <a:defRPr>
                <a:solidFill>
                  <a:schemeClr val="tx1"/>
                </a:solidFill>
              </a:defRPr>
            </a:lvl1pPr>
          </a:lstStyle>
          <a:p>
            <a:pPr>
              <a:defRPr/>
            </a:pPr>
            <a:r>
              <a:rPr lang="en-US"/>
              <a:t> </a:t>
            </a:r>
          </a:p>
        </p:txBody>
      </p:sp>
      <p:sp>
        <p:nvSpPr>
          <p:cNvPr id="15" name="Slide Number Placeholder 5"/>
          <p:cNvSpPr txBox="1">
            <a:spLocks/>
          </p:cNvSpPr>
          <p:nvPr userDrawn="1"/>
        </p:nvSpPr>
        <p:spPr>
          <a:xfrm>
            <a:off x="10762949" y="6328146"/>
            <a:ext cx="939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pitchFamily="34" charset="0"/>
                <a:ea typeface="+mn-ea"/>
                <a:cs typeface="Arial" pitchFamily="34" charset="0"/>
              </a:defRPr>
            </a:lvl1pPr>
            <a:lvl2pPr marL="428625" indent="28575" algn="l" rtl="0" fontAlgn="base">
              <a:spcBef>
                <a:spcPct val="0"/>
              </a:spcBef>
              <a:spcAft>
                <a:spcPct val="0"/>
              </a:spcAft>
              <a:defRPr sz="1900" kern="1200">
                <a:solidFill>
                  <a:schemeClr val="tx1"/>
                </a:solidFill>
                <a:latin typeface="Arial" pitchFamily="34" charset="0"/>
                <a:ea typeface="+mn-ea"/>
                <a:cs typeface="Arial" pitchFamily="34" charset="0"/>
              </a:defRPr>
            </a:lvl2pPr>
            <a:lvl3pPr marL="858838" indent="55563"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289050" indent="8255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717675" indent="111125"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fld id="{79B3F3F1-8EBF-4D4D-BD5F-4E22BD202286}" type="slidenum">
              <a:rPr lang="en-GB" sz="1200" smtClean="0"/>
              <a:pPr/>
              <a:t>‹#›</a:t>
            </a:fld>
            <a:endParaRPr lang="en-GB" sz="1200"/>
          </a:p>
        </p:txBody>
      </p:sp>
      <p:sp>
        <p:nvSpPr>
          <p:cNvPr id="10" name="Text Placeholder 9"/>
          <p:cNvSpPr>
            <a:spLocks noGrp="1"/>
          </p:cNvSpPr>
          <p:nvPr>
            <p:ph type="body" sz="quarter" idx="12"/>
          </p:nvPr>
        </p:nvSpPr>
        <p:spPr>
          <a:xfrm>
            <a:off x="546259" y="1341028"/>
            <a:ext cx="5390989" cy="4686612"/>
          </a:xfrm>
          <a:prstGeom prst="rect">
            <a:avLst/>
          </a:prstGeom>
        </p:spPr>
        <p:txBody>
          <a:bodyPr lIns="0" tIns="0" rIns="0" bIns="0"/>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p:cNvSpPr>
            <a:spLocks noGrp="1"/>
          </p:cNvSpPr>
          <p:nvPr>
            <p:ph type="body" sz="quarter" idx="13"/>
          </p:nvPr>
        </p:nvSpPr>
        <p:spPr>
          <a:xfrm>
            <a:off x="6107763" y="1341028"/>
            <a:ext cx="5390400" cy="4686612"/>
          </a:xfrm>
          <a:prstGeom prst="rect">
            <a:avLst/>
          </a:prstGeom>
        </p:spPr>
        <p:txBody>
          <a:bodyPr lIns="0" tIns="0" rIns="0" bIns="0"/>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itle 1"/>
          <p:cNvSpPr>
            <a:spLocks noGrp="1"/>
          </p:cNvSpPr>
          <p:nvPr>
            <p:ph type="ctrTitle" hasCustomPrompt="1"/>
          </p:nvPr>
        </p:nvSpPr>
        <p:spPr>
          <a:xfrm>
            <a:off x="142680" y="242153"/>
            <a:ext cx="8488517" cy="628650"/>
          </a:xfrm>
          <a:prstGeom prst="rect">
            <a:avLst/>
          </a:prstGeom>
        </p:spPr>
        <p:txBody>
          <a:bodyPr anchor="ctr"/>
          <a:lstStyle>
            <a:lvl1pPr algn="l">
              <a:defRPr sz="4000" b="0" baseline="0">
                <a:solidFill>
                  <a:srgbClr val="4D4D4C"/>
                </a:solidFill>
                <a:latin typeface="Arial" panose="020B0604020202020204" pitchFamily="34" charset="0"/>
                <a:cs typeface="Arial" panose="020B0604020202020204" pitchFamily="34" charset="0"/>
              </a:defRPr>
            </a:lvl1pPr>
          </a:lstStyle>
          <a:p>
            <a:r>
              <a:rPr lang="en-US"/>
              <a:t>Click to edit title</a:t>
            </a:r>
            <a:endParaRPr lang="en-GB"/>
          </a:p>
        </p:txBody>
      </p:sp>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688FFBA-4238-51C4-8EA6-B58CC000F72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332608941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832" y="275653"/>
            <a:ext cx="8414149" cy="621655"/>
          </a:xfrm>
          <a:prstGeom prst="rect">
            <a:avLst/>
          </a:prstGeom>
        </p:spPr>
        <p:txBody>
          <a:bodyPr/>
          <a:lstStyle>
            <a:lvl1pPr>
              <a:defRPr sz="4000" b="0">
                <a:solidFill>
                  <a:srgbClr val="4D4D4C"/>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2785183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154" y="232923"/>
            <a:ext cx="8474190" cy="664385"/>
          </a:xfrm>
          <a:prstGeom prst="rect">
            <a:avLst/>
          </a:prstGeom>
        </p:spPr>
        <p:txBody>
          <a:bodyPr/>
          <a:lstStyle>
            <a:lvl1pPr>
              <a:defRPr sz="4000" b="0">
                <a:solidFill>
                  <a:srgbClr val="4D4D4C"/>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0518041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3522-DBF0-204C-8261-B890A87C083C}"/>
              </a:ext>
            </a:extLst>
          </p:cNvPr>
          <p:cNvSpPr>
            <a:spLocks noGrp="1"/>
          </p:cNvSpPr>
          <p:nvPr>
            <p:ph type="title"/>
          </p:nvPr>
        </p:nvSpPr>
        <p:spPr>
          <a:xfrm>
            <a:off x="188721" y="920607"/>
            <a:ext cx="10515600" cy="626185"/>
          </a:xfrm>
          <a:prstGeom prst="rect">
            <a:avLst/>
          </a:prstGeom>
        </p:spPr>
        <p:txBody>
          <a:bodyPr/>
          <a:lstStyle>
            <a:lvl1pPr>
              <a:defRPr sz="44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8BC1F78-5255-C649-840A-00BB5949F353}"/>
              </a:ext>
            </a:extLst>
          </p:cNvPr>
          <p:cNvSpPr>
            <a:spLocks noGrp="1"/>
          </p:cNvSpPr>
          <p:nvPr>
            <p:ph idx="1"/>
          </p:nvPr>
        </p:nvSpPr>
        <p:spPr/>
        <p:txBody>
          <a:bodyPr/>
          <a:lstStyle>
            <a:lvl1pPr>
              <a:buClr>
                <a:srgbClr val="00A499"/>
              </a:buClr>
              <a:buSzPct val="100000"/>
              <a:defRPr/>
            </a:lvl1pPr>
            <a:lvl2pPr>
              <a:buClr>
                <a:srgbClr val="00A499"/>
              </a:buClr>
              <a:defRPr/>
            </a:lvl2pPr>
            <a:lvl3pPr>
              <a:buClr>
                <a:srgbClr val="E95324"/>
              </a:buClr>
              <a:defRPr/>
            </a:lvl3pPr>
            <a:lvl4pPr>
              <a:buClr>
                <a:srgbClr val="E95324"/>
              </a:buClr>
              <a:defRPr/>
            </a:lvl4pPr>
            <a:lvl5pPr>
              <a:buClr>
                <a:srgbClr val="E95324"/>
              </a:buClr>
              <a:defRPr/>
            </a:lvl5pPr>
          </a:lstStyle>
          <a:p>
            <a:pPr lvl="0"/>
            <a:endParaRPr lang="en-US"/>
          </a:p>
        </p:txBody>
      </p:sp>
    </p:spTree>
    <p:extLst>
      <p:ext uri="{BB962C8B-B14F-4D97-AF65-F5344CB8AC3E}">
        <p14:creationId xmlns:p14="http://schemas.microsoft.com/office/powerpoint/2010/main" val="207889784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Pink title and single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4490" y="907369"/>
            <a:ext cx="11199424" cy="665057"/>
          </a:xfrm>
          <a:prstGeom prst="rect">
            <a:avLst/>
          </a:prstGeom>
        </p:spPr>
        <p:txBody>
          <a:bodyPr anchor="t"/>
          <a:lstStyle>
            <a:lvl1pPr algn="l">
              <a:defRPr sz="4400">
                <a:solidFill>
                  <a:srgbClr val="AE2573"/>
                </a:solidFill>
                <a:latin typeface="+mn-lt"/>
              </a:defRPr>
            </a:lvl1pPr>
          </a:lstStyle>
          <a:p>
            <a:r>
              <a:rPr lang="en-US"/>
              <a:t>Heading here (Calibri, 44pt)</a:t>
            </a:r>
            <a:endParaRPr lang="en-GB"/>
          </a:p>
        </p:txBody>
      </p:sp>
      <p:sp>
        <p:nvSpPr>
          <p:cNvPr id="6" name="Slide Number Placeholder 5"/>
          <p:cNvSpPr>
            <a:spLocks noGrp="1"/>
          </p:cNvSpPr>
          <p:nvPr>
            <p:ph type="sldNum" sz="quarter" idx="12"/>
          </p:nvPr>
        </p:nvSpPr>
        <p:spPr/>
        <p:txBody>
          <a:bodyPr/>
          <a:lstStyle/>
          <a:p>
            <a:fld id="{83E53B37-53A3-4805-8070-F23DA535C5B4}" type="slidenum">
              <a:rPr lang="en-GB" smtClean="0"/>
              <a:t>‹#›</a:t>
            </a:fld>
            <a:endParaRPr lang="en-GB"/>
          </a:p>
        </p:txBody>
      </p:sp>
      <p:sp>
        <p:nvSpPr>
          <p:cNvPr id="10" name="Text Placeholder 9"/>
          <p:cNvSpPr>
            <a:spLocks noGrp="1"/>
          </p:cNvSpPr>
          <p:nvPr>
            <p:ph type="body" sz="quarter" idx="13" hasCustomPrompt="1"/>
          </p:nvPr>
        </p:nvSpPr>
        <p:spPr>
          <a:xfrm>
            <a:off x="354490" y="1756960"/>
            <a:ext cx="11199424" cy="3729440"/>
          </a:xfrm>
          <a:prstGeom prst="rect">
            <a:avLst/>
          </a:prstGeom>
        </p:spPr>
        <p:txBody>
          <a:bodyPr/>
          <a:lstStyle>
            <a:lvl1pPr marL="0" indent="0">
              <a:buFont typeface="Arial" panose="020B0604020202020204" pitchFamily="34" charset="0"/>
              <a:buNone/>
              <a:defRPr sz="3200" baseline="0">
                <a:solidFill>
                  <a:srgbClr val="425563"/>
                </a:solidFill>
              </a:defRPr>
            </a:lvl1pPr>
            <a:lvl2pPr>
              <a:defRPr sz="2400"/>
            </a:lvl2pPr>
          </a:lstStyle>
          <a:p>
            <a:r>
              <a:rPr lang="en-GB" sz="2800">
                <a:solidFill>
                  <a:srgbClr val="425563"/>
                </a:solidFill>
              </a:rPr>
              <a:t>If using a single column, insert text here (Arial, min 12pt)</a:t>
            </a:r>
          </a:p>
          <a:p>
            <a:pPr lvl="0"/>
            <a:endParaRPr lang="en-GB"/>
          </a:p>
        </p:txBody>
      </p:sp>
    </p:spTree>
    <p:extLst>
      <p:ext uri="{BB962C8B-B14F-4D97-AF65-F5344CB8AC3E}">
        <p14:creationId xmlns:p14="http://schemas.microsoft.com/office/powerpoint/2010/main" val="251806851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33761687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28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354382763"/>
      </p:ext>
    </p:extLst>
  </p:cSld>
  <p:clrMapOvr>
    <a:masterClrMapping/>
  </p:clrMapOvr>
  <p:hf sldNum="0" hdr="0" ftr="0"/>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28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99580915"/>
      </p:ext>
    </p:extLst>
  </p:cSld>
  <p:clrMapOvr>
    <a:masterClrMapping/>
  </p:clrMapOvr>
  <p:hf sldNum="0" hdr="0" ftr="0"/>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0" i="0" baseline="0">
                <a:latin typeface="Mulish" pitchFamily="2" charset="77"/>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58274917"/>
      </p:ext>
    </p:extLst>
  </p:cSld>
  <p:clrMapOvr>
    <a:masterClrMapping/>
  </p:clrMapOvr>
  <p:hf sldNum="0" hdr="0" ftr="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0" i="0" baseline="0">
                <a:latin typeface="Mulish" pitchFamily="2" charset="77"/>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0" i="0" baseline="0">
                <a:latin typeface="Mulish" pitchFamily="2" charset="77"/>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28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840930124"/>
      </p:ext>
    </p:extLst>
  </p:cSld>
  <p:clrMapOvr>
    <a:masterClrMapping/>
  </p:clrMapOvr>
  <p:hf sldNum="0" hdr="0" ftr="0"/>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0" i="0" baseline="0">
                <a:latin typeface="Mulish" pitchFamily="2" charset="77"/>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0" i="0" baseline="0">
                <a:latin typeface="Mulish" pitchFamily="2" charset="77"/>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110347970"/>
      </p:ext>
    </p:extLst>
  </p:cSld>
  <p:clrMapOvr>
    <a:masterClrMapping/>
  </p:clrMapOvr>
  <p:hf sldNum="0" hdr="0" ftr="0"/>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a:latin typeface="Mulish"/>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0" i="0" baseline="0">
                <a:latin typeface="Mulish" pitchFamily="2" charset="77"/>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817777525"/>
      </p:ext>
    </p:extLst>
  </p:cSld>
  <p:clrMapOvr>
    <a:masterClrMapping/>
  </p:clrMapOvr>
  <p:hf sldNum="0" hdr="0" ftr="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a:latin typeface="Mulish"/>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a:latin typeface="Mulish"/>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457971430"/>
      </p:ext>
    </p:extLst>
  </p:cSld>
  <p:clrMapOvr>
    <a:masterClrMapping/>
  </p:clrMapOvr>
  <p:hf sldNum="0" hdr="0" ftr="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0" i="0" baseline="0">
                <a:latin typeface="Mulish" pitchFamily="2" charset="77"/>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b="0" i="0">
                <a:latin typeface="Mulish"/>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a:latin typeface="Mulish"/>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015230984"/>
      </p:ext>
    </p:extLst>
  </p:cSld>
  <p:clrMapOvr>
    <a:masterClrMapping/>
  </p:clrMapOvr>
  <p:hf sldNum="0" hdr="0" ftr="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a:latin typeface="Mulish"/>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0" i="0" baseline="0">
                <a:latin typeface="Mulish" pitchFamily="2" charset="77"/>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51558599"/>
      </p:ext>
    </p:extLst>
  </p:cSld>
  <p:clrMapOvr>
    <a:masterClrMapping/>
  </p:clrMapOvr>
  <p:hf sldNum="0" hdr="0" ftr="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baseline="0">
                <a:latin typeface="Mulish" pitchFamily="2" charset="77"/>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772925156"/>
      </p:ext>
    </p:extLst>
  </p:cSld>
  <p:clrMapOvr>
    <a:masterClrMapping/>
  </p:clrMapOvr>
  <p:hf sldNum="0" hdr="0" ftr="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0" i="0" baseline="0">
                <a:latin typeface="Mulish"/>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390009707"/>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0" i="0" baseline="0">
                <a:latin typeface="Mulish" pitchFamily="2" charset="77"/>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02911776"/>
      </p:ext>
    </p:extLst>
  </p:cSld>
  <p:clrMapOvr>
    <a:masterClrMapping/>
  </p:clrMapOvr>
  <p:hf sldNum="0" hdr="0" ftr="0"/>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0" i="0">
                <a:latin typeface="Mulish" pitchFamily="2" charset="77"/>
              </a:defRPr>
            </a:lvl1pPr>
          </a:lstStyle>
          <a:p>
            <a:fld id="{0FD80D48-1E08-403E-B155-78646B215CC8}" type="slidenum">
              <a:rPr lang="en-GB" smtClean="0"/>
              <a:pPr/>
              <a:t>‹#›</a:t>
            </a:fld>
            <a:endParaRPr lang="en-GB"/>
          </a:p>
        </p:txBody>
      </p:sp>
      <p:pic>
        <p:nvPicPr>
          <p:cNvPr id="8" name="Picture 7">
            <a:extLst>
              <a:ext uri="{FF2B5EF4-FFF2-40B4-BE49-F238E27FC236}">
                <a16:creationId xmlns:a16="http://schemas.microsoft.com/office/drawing/2014/main" id="{9980F15C-0B83-4E1C-B67F-C8AD4E97CB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123" b="22137"/>
          <a:stretch/>
        </p:blipFill>
        <p:spPr>
          <a:xfrm>
            <a:off x="190708" y="0"/>
            <a:ext cx="2963238" cy="996206"/>
          </a:xfrm>
          <a:prstGeom prst="rect">
            <a:avLst/>
          </a:prstGeom>
        </p:spPr>
      </p:pic>
      <p:pic>
        <p:nvPicPr>
          <p:cNvPr id="9" name="Picture 8">
            <a:extLst>
              <a:ext uri="{FF2B5EF4-FFF2-40B4-BE49-F238E27FC236}">
                <a16:creationId xmlns:a16="http://schemas.microsoft.com/office/drawing/2014/main" id="{56C68312-ADEA-4372-ABE0-54C77B2C55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2939" y="183238"/>
            <a:ext cx="1244848" cy="501338"/>
          </a:xfrm>
          <a:prstGeom prst="rect">
            <a:avLst/>
          </a:prstGeom>
        </p:spPr>
      </p:pic>
    </p:spTree>
    <p:extLst>
      <p:ext uri="{BB962C8B-B14F-4D97-AF65-F5344CB8AC3E}">
        <p14:creationId xmlns:p14="http://schemas.microsoft.com/office/powerpoint/2010/main" val="1591809811"/>
      </p:ext>
    </p:extLst>
  </p:cSld>
  <p:clrMapOvr>
    <a:masterClrMapping/>
  </p:clrMapOvr>
  <p:hf sldNum="0" hdr="0" ftr="0"/>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3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508544" cy="6858000"/>
          </a:xfrm>
          <a:prstGeom prst="rect">
            <a:avLst/>
          </a:prstGeom>
        </p:spPr>
      </p:pic>
      <p:sp>
        <p:nvSpPr>
          <p:cNvPr id="7" name="Text Placeholder 7">
            <a:extLst>
              <a:ext uri="{FF2B5EF4-FFF2-40B4-BE49-F238E27FC236}">
                <a16:creationId xmlns:a16="http://schemas.microsoft.com/office/drawing/2014/main" id="{AD387F12-C497-28B9-F445-D926815C25B0}"/>
              </a:ext>
            </a:extLst>
          </p:cNvPr>
          <p:cNvSpPr>
            <a:spLocks noGrp="1"/>
          </p:cNvSpPr>
          <p:nvPr>
            <p:ph type="body" sz="quarter" idx="10" hasCustomPrompt="1"/>
          </p:nvPr>
        </p:nvSpPr>
        <p:spPr>
          <a:xfrm>
            <a:off x="6968029" y="2915495"/>
            <a:ext cx="4201588" cy="764701"/>
          </a:xfrm>
          <a:prstGeom prst="rect">
            <a:avLst/>
          </a:prstGeom>
        </p:spPr>
        <p:txBody>
          <a:bodyPr lIns="0" tIns="0" rIns="0" bIns="0"/>
          <a:lstStyle>
            <a:lvl1pPr marL="0" indent="0">
              <a:buNone/>
              <a:defRPr sz="4000" b="0" i="0" baseline="0">
                <a:solidFill>
                  <a:srgbClr val="4D4D4C"/>
                </a:solidFill>
                <a:latin typeface="Mulish" pitchFamily="2" charset="77"/>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CF0E96EB-36E0-1D83-D64D-B4CE5F6166AB}"/>
              </a:ext>
            </a:extLst>
          </p:cNvPr>
          <p:cNvSpPr>
            <a:spLocks noGrp="1"/>
          </p:cNvSpPr>
          <p:nvPr>
            <p:ph type="body" sz="quarter" idx="12" hasCustomPrompt="1"/>
          </p:nvPr>
        </p:nvSpPr>
        <p:spPr>
          <a:xfrm>
            <a:off x="6968490" y="3851910"/>
            <a:ext cx="4335463" cy="971550"/>
          </a:xfrm>
          <a:prstGeom prst="rect">
            <a:avLst/>
          </a:prstGeom>
        </p:spPr>
        <p:txBody>
          <a:bodyPr lIns="0"/>
          <a:lstStyle>
            <a:lvl1pPr marL="0" indent="0">
              <a:buNone/>
              <a:defRPr sz="2400" b="0" i="0">
                <a:solidFill>
                  <a:schemeClr val="accent6">
                    <a:lumMod val="50000"/>
                  </a:schemeClr>
                </a:solidFill>
                <a:latin typeface="Mulish" pitchFamily="2" charset="77"/>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7E02E016-6A36-5E94-A05F-659CCFC48CC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pic>
        <p:nvPicPr>
          <p:cNvPr id="10" name="Picture 9">
            <a:extLst>
              <a:ext uri="{FF2B5EF4-FFF2-40B4-BE49-F238E27FC236}">
                <a16:creationId xmlns:a16="http://schemas.microsoft.com/office/drawing/2014/main" id="{CB4EB8B4-83CF-ACB9-221F-223EBF2628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3377" y="746219"/>
            <a:ext cx="6309360" cy="5486400"/>
          </a:xfrm>
          <a:prstGeom prst="rect">
            <a:avLst/>
          </a:prstGeom>
        </p:spPr>
      </p:pic>
    </p:spTree>
    <p:extLst>
      <p:ext uri="{BB962C8B-B14F-4D97-AF65-F5344CB8AC3E}">
        <p14:creationId xmlns:p14="http://schemas.microsoft.com/office/powerpoint/2010/main" val="2253259789"/>
      </p:ext>
    </p:extLst>
  </p:cSld>
  <p:clrMapOvr>
    <a:masterClrMapping/>
  </p:clrMapOvr>
  <p:hf sldNum="0" hdr="0" ftr="0"/>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5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0800" y="404795"/>
            <a:ext cx="11252779" cy="712800"/>
          </a:xfrm>
          <a:prstGeom prst="rect">
            <a:avLst/>
          </a:prstGeom>
          <a:solidFill>
            <a:schemeClr val="bg1"/>
          </a:solidFill>
        </p:spPr>
        <p:txBody>
          <a:bodyPr vert="horz" lIns="90000" tIns="46800" rIns="90000" bIns="46800"/>
          <a:lstStyle>
            <a:lvl1pPr marL="0" indent="0">
              <a:lnSpc>
                <a:spcPts val="2400"/>
              </a:lnSpc>
              <a:spcBef>
                <a:spcPts val="0"/>
              </a:spcBef>
              <a:buNone/>
              <a:defRPr sz="2200" b="1">
                <a:solidFill>
                  <a:schemeClr val="accent1"/>
                </a:solidFill>
                <a:latin typeface="Mulish"/>
              </a:defRPr>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Master text style</a:t>
            </a:r>
          </a:p>
        </p:txBody>
      </p:sp>
      <p:sp>
        <p:nvSpPr>
          <p:cNvPr id="5" name="Slide Number Placeholder 7"/>
          <p:cNvSpPr>
            <a:spLocks noGrp="1"/>
          </p:cNvSpPr>
          <p:nvPr>
            <p:ph type="sldNum" sz="quarter" idx="4"/>
          </p:nvPr>
        </p:nvSpPr>
        <p:spPr>
          <a:xfrm>
            <a:off x="9347200" y="6489703"/>
            <a:ext cx="2844800" cy="365125"/>
          </a:xfrm>
          <a:prstGeom prst="rect">
            <a:avLst/>
          </a:prstGeom>
        </p:spPr>
        <p:txBody>
          <a:bodyPr vert="horz" lIns="91440" tIns="45720" rIns="91440" bIns="45720" rtlCol="0" anchor="ctr"/>
          <a:lstStyle>
            <a:lvl1pPr algn="r">
              <a:defRPr sz="825">
                <a:solidFill>
                  <a:schemeClr val="bg1"/>
                </a:solidFill>
                <a:latin typeface="Mulish"/>
              </a:defRPr>
            </a:lvl1pPr>
          </a:lstStyle>
          <a:p>
            <a:fld id="{046BE25D-0636-BF49-8F69-9955BA331F91}" type="slidenum">
              <a:rPr lang="en-US" smtClean="0"/>
              <a:pPr/>
              <a:t>‹#›</a:t>
            </a:fld>
            <a:endParaRPr lang="en-US"/>
          </a:p>
        </p:txBody>
      </p:sp>
      <p:sp>
        <p:nvSpPr>
          <p:cNvPr id="4" name="Text Placeholder 3">
            <a:extLst>
              <a:ext uri="{FF2B5EF4-FFF2-40B4-BE49-F238E27FC236}">
                <a16:creationId xmlns:a16="http://schemas.microsoft.com/office/drawing/2014/main" id="{3DED834B-36BE-D248-96AB-28B9285518D2}"/>
              </a:ext>
            </a:extLst>
          </p:cNvPr>
          <p:cNvSpPr>
            <a:spLocks noGrp="1"/>
          </p:cNvSpPr>
          <p:nvPr>
            <p:ph type="body" sz="quarter" idx="13"/>
          </p:nvPr>
        </p:nvSpPr>
        <p:spPr>
          <a:xfrm>
            <a:off x="460801" y="1458410"/>
            <a:ext cx="11252778" cy="4896671"/>
          </a:xfrm>
          <a:prstGeom prst="rect">
            <a:avLst/>
          </a:prstGeom>
        </p:spPr>
        <p:txBody>
          <a:bodyPr/>
          <a:lstStyle>
            <a:lvl1pPr>
              <a:defRPr sz="1400">
                <a:latin typeface="Mulish"/>
              </a:defRPr>
            </a:lvl1pPr>
            <a:lvl2pPr>
              <a:defRPr sz="1400">
                <a:latin typeface="Mulish"/>
              </a:defRPr>
            </a:lvl2pPr>
            <a:lvl3pPr>
              <a:defRPr sz="1400">
                <a:latin typeface="Mulish"/>
              </a:defRPr>
            </a:lvl3pPr>
            <a:lvl4pPr>
              <a:defRPr sz="1400">
                <a:latin typeface="Mulish"/>
              </a:defRPr>
            </a:lvl4pPr>
            <a:lvl5pPr>
              <a:defRPr sz="1400">
                <a:latin typeface="Mulish"/>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7225334"/>
      </p:ext>
    </p:extLst>
  </p:cSld>
  <p:clrMapOvr>
    <a:masterClrMapping/>
  </p:clrMapOvr>
  <p:extLst>
    <p:ext uri="{DCECCB84-F9BA-43D5-87BE-67443E8EF086}">
      <p15:sldGuideLst xmlns:p15="http://schemas.microsoft.com/office/powerpoint/2012/main">
        <p15:guide id="1" orient="horz" pos="709">
          <p15:clr>
            <a:srgbClr val="FBAE40"/>
          </p15:clr>
        </p15:guide>
        <p15:guide id="2" pos="214">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695397675"/>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92971226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68952984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73798148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58192350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062556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60875153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4360071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29788222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91060080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8538345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2930766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75657128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53296029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00317225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59487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9535312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11343269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329446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52944978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72760810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4163893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23905393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77470888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17869409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20736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406236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11775700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14665073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514760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56978759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93202069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569738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885386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08781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170160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3962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508544" cy="6858000"/>
          </a:xfrm>
          <a:prstGeom prst="rect">
            <a:avLst/>
          </a:prstGeom>
        </p:spPr>
      </p:pic>
      <p:sp>
        <p:nvSpPr>
          <p:cNvPr id="7" name="Text Placeholder 7">
            <a:extLst>
              <a:ext uri="{FF2B5EF4-FFF2-40B4-BE49-F238E27FC236}">
                <a16:creationId xmlns:a16="http://schemas.microsoft.com/office/drawing/2014/main" id="{AD387F12-C497-28B9-F445-D926815C25B0}"/>
              </a:ext>
            </a:extLst>
          </p:cNvPr>
          <p:cNvSpPr>
            <a:spLocks noGrp="1"/>
          </p:cNvSpPr>
          <p:nvPr>
            <p:ph type="body" sz="quarter" idx="10" hasCustomPrompt="1"/>
          </p:nvPr>
        </p:nvSpPr>
        <p:spPr>
          <a:xfrm>
            <a:off x="6968029" y="291549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CF0E96EB-36E0-1D83-D64D-B4CE5F6166AB}"/>
              </a:ext>
            </a:extLst>
          </p:cNvPr>
          <p:cNvSpPr>
            <a:spLocks noGrp="1"/>
          </p:cNvSpPr>
          <p:nvPr>
            <p:ph type="body" sz="quarter" idx="12" hasCustomPrompt="1"/>
          </p:nvPr>
        </p:nvSpPr>
        <p:spPr>
          <a:xfrm>
            <a:off x="6968490" y="385191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7E02E016-6A36-5E94-A05F-659CCFC48CC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pic>
        <p:nvPicPr>
          <p:cNvPr id="10" name="Picture 9">
            <a:extLst>
              <a:ext uri="{FF2B5EF4-FFF2-40B4-BE49-F238E27FC236}">
                <a16:creationId xmlns:a16="http://schemas.microsoft.com/office/drawing/2014/main" id="{CB4EB8B4-83CF-ACB9-221F-223EBF2628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3377" y="746219"/>
            <a:ext cx="6309360" cy="5486400"/>
          </a:xfrm>
          <a:prstGeom prst="rect">
            <a:avLst/>
          </a:prstGeom>
        </p:spPr>
      </p:pic>
    </p:spTree>
    <p:extLst>
      <p:ext uri="{BB962C8B-B14F-4D97-AF65-F5344CB8AC3E}">
        <p14:creationId xmlns:p14="http://schemas.microsoft.com/office/powerpoint/2010/main" val="4229412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73736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882868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90639889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36151222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215001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15942302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65816016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43045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422603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433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715841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001702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13812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397679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571061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278166" y="6238895"/>
            <a:ext cx="9516457" cy="197415"/>
          </a:xfrm>
        </p:spPr>
        <p:txBody>
          <a:bodyPr>
            <a:normAutofit/>
          </a:bodyPr>
          <a:lstStyle>
            <a:lvl1pPr>
              <a:spcAft>
                <a:spcPts val="0"/>
              </a:spcAft>
              <a:defRPr sz="816" b="0" i="0">
                <a:solidFill>
                  <a:schemeClr val="tx2"/>
                </a:solidFill>
                <a:latin typeface="Arial" panose="020B0604020202020204" pitchFamily="34" charset="0"/>
              </a:defRPr>
            </a:lvl1pPr>
          </a:lstStyle>
          <a:p>
            <a:pPr lvl="0"/>
            <a:r>
              <a:rPr lang="en-US"/>
              <a:t>Add source</a:t>
            </a:r>
            <a:endParaRPr lang="en-GB"/>
          </a:p>
        </p:txBody>
      </p:sp>
    </p:spTree>
    <p:extLst>
      <p:ext uri="{BB962C8B-B14F-4D97-AF65-F5344CB8AC3E}">
        <p14:creationId xmlns:p14="http://schemas.microsoft.com/office/powerpoint/2010/main" val="196667843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56937474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00028790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823102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05888728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99703254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93703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390447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2277498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714080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627621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423182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097882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91508699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4881867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9133461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7089194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6300311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0308424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Tree>
    <p:extLst>
      <p:ext uri="{BB962C8B-B14F-4D97-AF65-F5344CB8AC3E}">
        <p14:creationId xmlns:p14="http://schemas.microsoft.com/office/powerpoint/2010/main" val="13072976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8102708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0513816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87956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8458519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72708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1"/>
            </p:custData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5"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14"/>
            <p:custDataLst>
              <p:tags r:id="rId2"/>
            </p:custDataLst>
          </p:nvPr>
        </p:nvSpPr>
        <p:spPr>
          <a:xfrm>
            <a:off x="11572145" y="6554790"/>
            <a:ext cx="376767" cy="142875"/>
          </a:xfrm>
          <a:prstGeom prst="rect">
            <a:avLst/>
          </a:prstGeom>
        </p:spPr>
        <p:txBody>
          <a:bodyPr/>
          <a:lstStyle>
            <a:lvl1pPr>
              <a:defRPr>
                <a:solidFill>
                  <a:schemeClr val="tx1"/>
                </a:solidFill>
              </a:defRPr>
            </a:lvl1pPr>
          </a:lstStyle>
          <a:p>
            <a:pPr>
              <a:defRPr/>
            </a:pPr>
            <a:r>
              <a:rPr lang="en-US"/>
              <a:t> </a:t>
            </a:r>
          </a:p>
        </p:txBody>
      </p:sp>
      <p:sp>
        <p:nvSpPr>
          <p:cNvPr id="15" name="Slide Number Placeholder 5"/>
          <p:cNvSpPr txBox="1">
            <a:spLocks/>
          </p:cNvSpPr>
          <p:nvPr userDrawn="1"/>
        </p:nvSpPr>
        <p:spPr>
          <a:xfrm>
            <a:off x="10762949" y="6328146"/>
            <a:ext cx="939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pitchFamily="34" charset="0"/>
                <a:ea typeface="+mn-ea"/>
                <a:cs typeface="Arial" pitchFamily="34" charset="0"/>
              </a:defRPr>
            </a:lvl1pPr>
            <a:lvl2pPr marL="428625" indent="28575" algn="l" rtl="0" fontAlgn="base">
              <a:spcBef>
                <a:spcPct val="0"/>
              </a:spcBef>
              <a:spcAft>
                <a:spcPct val="0"/>
              </a:spcAft>
              <a:defRPr sz="1900" kern="1200">
                <a:solidFill>
                  <a:schemeClr val="tx1"/>
                </a:solidFill>
                <a:latin typeface="Arial" pitchFamily="34" charset="0"/>
                <a:ea typeface="+mn-ea"/>
                <a:cs typeface="Arial" pitchFamily="34" charset="0"/>
              </a:defRPr>
            </a:lvl2pPr>
            <a:lvl3pPr marL="858838" indent="55563"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289050" indent="8255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717675" indent="111125"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fld id="{79B3F3F1-8EBF-4D4D-BD5F-4E22BD202286}" type="slidenum">
              <a:rPr lang="en-GB" sz="1200" smtClean="0"/>
              <a:pPr/>
              <a:t>‹#›</a:t>
            </a:fld>
            <a:endParaRPr lang="en-GB" sz="1200"/>
          </a:p>
        </p:txBody>
      </p:sp>
      <p:sp>
        <p:nvSpPr>
          <p:cNvPr id="10" name="Text Placeholder 9"/>
          <p:cNvSpPr>
            <a:spLocks noGrp="1"/>
          </p:cNvSpPr>
          <p:nvPr>
            <p:ph type="body" sz="quarter" idx="12"/>
          </p:nvPr>
        </p:nvSpPr>
        <p:spPr>
          <a:xfrm>
            <a:off x="546259" y="1341028"/>
            <a:ext cx="5390989" cy="4686612"/>
          </a:xfrm>
          <a:prstGeom prst="rect">
            <a:avLst/>
          </a:prstGeom>
        </p:spPr>
        <p:txBody>
          <a:bodyPr lIns="0" tIns="0" rIns="0" bIns="0"/>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p:cNvSpPr>
            <a:spLocks noGrp="1"/>
          </p:cNvSpPr>
          <p:nvPr>
            <p:ph type="body" sz="quarter" idx="13"/>
          </p:nvPr>
        </p:nvSpPr>
        <p:spPr>
          <a:xfrm>
            <a:off x="6107763" y="1341028"/>
            <a:ext cx="5390400" cy="4686612"/>
          </a:xfrm>
          <a:prstGeom prst="rect">
            <a:avLst/>
          </a:prstGeom>
        </p:spPr>
        <p:txBody>
          <a:bodyPr lIns="0" tIns="0" rIns="0" bIns="0"/>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itle 1"/>
          <p:cNvSpPr>
            <a:spLocks noGrp="1"/>
          </p:cNvSpPr>
          <p:nvPr>
            <p:ph type="ctrTitle" hasCustomPrompt="1"/>
          </p:nvPr>
        </p:nvSpPr>
        <p:spPr>
          <a:xfrm>
            <a:off x="142680" y="242153"/>
            <a:ext cx="8488517" cy="628650"/>
          </a:xfrm>
          <a:prstGeom prst="rect">
            <a:avLst/>
          </a:prstGeom>
        </p:spPr>
        <p:txBody>
          <a:bodyPr anchor="ctr"/>
          <a:lstStyle>
            <a:lvl1pPr algn="l">
              <a:defRPr sz="4000" b="0" baseline="0">
                <a:solidFill>
                  <a:srgbClr val="4D4D4C"/>
                </a:solidFill>
                <a:latin typeface="Arial" panose="020B0604020202020204" pitchFamily="34" charset="0"/>
                <a:cs typeface="Arial" panose="020B0604020202020204" pitchFamily="34" charset="0"/>
              </a:defRPr>
            </a:lvl1pPr>
          </a:lstStyle>
          <a:p>
            <a:r>
              <a:rPr lang="en-US"/>
              <a:t>Click to edit title</a:t>
            </a:r>
            <a:endParaRPr lang="en-GB"/>
          </a:p>
        </p:txBody>
      </p:sp>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688FFBA-4238-51C4-8EA6-B58CC000F72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2653939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832" y="275653"/>
            <a:ext cx="8414149" cy="621655"/>
          </a:xfrm>
          <a:prstGeom prst="rect">
            <a:avLst/>
          </a:prstGeom>
        </p:spPr>
        <p:txBody>
          <a:bodyPr/>
          <a:lstStyle>
            <a:lvl1pPr>
              <a:defRPr sz="4000" b="0">
                <a:solidFill>
                  <a:srgbClr val="4D4D4C"/>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7277215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154" y="232923"/>
            <a:ext cx="8474190" cy="664385"/>
          </a:xfrm>
          <a:prstGeom prst="rect">
            <a:avLst/>
          </a:prstGeom>
        </p:spPr>
        <p:txBody>
          <a:bodyPr/>
          <a:lstStyle>
            <a:lvl1pPr>
              <a:defRPr sz="4000" b="0">
                <a:solidFill>
                  <a:srgbClr val="4D4D4C"/>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2400132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3522-DBF0-204C-8261-B890A87C083C}"/>
              </a:ext>
            </a:extLst>
          </p:cNvPr>
          <p:cNvSpPr>
            <a:spLocks noGrp="1"/>
          </p:cNvSpPr>
          <p:nvPr>
            <p:ph type="title"/>
          </p:nvPr>
        </p:nvSpPr>
        <p:spPr>
          <a:xfrm>
            <a:off x="188721" y="920607"/>
            <a:ext cx="10515600" cy="626185"/>
          </a:xfrm>
          <a:prstGeom prst="rect">
            <a:avLst/>
          </a:prstGeom>
        </p:spPr>
        <p:txBody>
          <a:bodyPr/>
          <a:lstStyle>
            <a:lvl1pPr>
              <a:defRPr sz="44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8BC1F78-5255-C649-840A-00BB5949F353}"/>
              </a:ext>
            </a:extLst>
          </p:cNvPr>
          <p:cNvSpPr>
            <a:spLocks noGrp="1"/>
          </p:cNvSpPr>
          <p:nvPr>
            <p:ph idx="1"/>
          </p:nvPr>
        </p:nvSpPr>
        <p:spPr/>
        <p:txBody>
          <a:bodyPr/>
          <a:lstStyle>
            <a:lvl1pPr>
              <a:buClr>
                <a:srgbClr val="00A499"/>
              </a:buClr>
              <a:buSzPct val="100000"/>
              <a:defRPr/>
            </a:lvl1pPr>
            <a:lvl2pPr>
              <a:buClr>
                <a:srgbClr val="00A499"/>
              </a:buClr>
              <a:defRPr/>
            </a:lvl2pPr>
            <a:lvl3pPr>
              <a:buClr>
                <a:srgbClr val="E95324"/>
              </a:buClr>
              <a:defRPr/>
            </a:lvl3pPr>
            <a:lvl4pPr>
              <a:buClr>
                <a:srgbClr val="E95324"/>
              </a:buClr>
              <a:defRPr/>
            </a:lvl4pPr>
            <a:lvl5pPr>
              <a:buClr>
                <a:srgbClr val="E95324"/>
              </a:buClr>
              <a:defRPr/>
            </a:lvl5pPr>
          </a:lstStyle>
          <a:p>
            <a:pPr lvl="0"/>
            <a:endParaRPr lang="en-US"/>
          </a:p>
        </p:txBody>
      </p:sp>
    </p:spTree>
    <p:extLst>
      <p:ext uri="{BB962C8B-B14F-4D97-AF65-F5344CB8AC3E}">
        <p14:creationId xmlns:p14="http://schemas.microsoft.com/office/powerpoint/2010/main" val="32654088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Pink title and single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4490" y="907369"/>
            <a:ext cx="11199424" cy="665057"/>
          </a:xfrm>
          <a:prstGeom prst="rect">
            <a:avLst/>
          </a:prstGeom>
        </p:spPr>
        <p:txBody>
          <a:bodyPr anchor="t"/>
          <a:lstStyle>
            <a:lvl1pPr algn="l">
              <a:defRPr sz="4400">
                <a:solidFill>
                  <a:srgbClr val="AE2573"/>
                </a:solidFill>
                <a:latin typeface="+mn-lt"/>
              </a:defRPr>
            </a:lvl1pPr>
          </a:lstStyle>
          <a:p>
            <a:r>
              <a:rPr lang="en-US"/>
              <a:t>Heading here (Calibri, 44pt)</a:t>
            </a:r>
            <a:endParaRPr lang="en-GB"/>
          </a:p>
        </p:txBody>
      </p:sp>
      <p:sp>
        <p:nvSpPr>
          <p:cNvPr id="6" name="Slide Number Placeholder 5"/>
          <p:cNvSpPr>
            <a:spLocks noGrp="1"/>
          </p:cNvSpPr>
          <p:nvPr>
            <p:ph type="sldNum" sz="quarter" idx="12"/>
          </p:nvPr>
        </p:nvSpPr>
        <p:spPr/>
        <p:txBody>
          <a:bodyPr/>
          <a:lstStyle/>
          <a:p>
            <a:fld id="{83E53B37-53A3-4805-8070-F23DA535C5B4}" type="slidenum">
              <a:rPr lang="en-GB" smtClean="0"/>
              <a:t>‹#›</a:t>
            </a:fld>
            <a:endParaRPr lang="en-GB"/>
          </a:p>
        </p:txBody>
      </p:sp>
      <p:sp>
        <p:nvSpPr>
          <p:cNvPr id="10" name="Text Placeholder 9"/>
          <p:cNvSpPr>
            <a:spLocks noGrp="1"/>
          </p:cNvSpPr>
          <p:nvPr>
            <p:ph type="body" sz="quarter" idx="13" hasCustomPrompt="1"/>
          </p:nvPr>
        </p:nvSpPr>
        <p:spPr>
          <a:xfrm>
            <a:off x="354490" y="1756960"/>
            <a:ext cx="11199424" cy="3729440"/>
          </a:xfrm>
          <a:prstGeom prst="rect">
            <a:avLst/>
          </a:prstGeom>
        </p:spPr>
        <p:txBody>
          <a:bodyPr/>
          <a:lstStyle>
            <a:lvl1pPr marL="0" indent="0">
              <a:buFont typeface="Arial" panose="020B0604020202020204" pitchFamily="34" charset="0"/>
              <a:buNone/>
              <a:defRPr sz="3200" baseline="0">
                <a:solidFill>
                  <a:srgbClr val="425563"/>
                </a:solidFill>
              </a:defRPr>
            </a:lvl1pPr>
            <a:lvl2pPr>
              <a:defRPr sz="2400"/>
            </a:lvl2pPr>
          </a:lstStyle>
          <a:p>
            <a:r>
              <a:rPr lang="en-GB" sz="2800">
                <a:solidFill>
                  <a:srgbClr val="425563"/>
                </a:solidFill>
              </a:rPr>
              <a:t>If using a single column, insert text here (Arial, min 12pt)</a:t>
            </a:r>
          </a:p>
          <a:p>
            <a:pPr lvl="0"/>
            <a:endParaRPr lang="en-GB"/>
          </a:p>
        </p:txBody>
      </p:sp>
    </p:spTree>
    <p:extLst>
      <p:ext uri="{BB962C8B-B14F-4D97-AF65-F5344CB8AC3E}">
        <p14:creationId xmlns:p14="http://schemas.microsoft.com/office/powerpoint/2010/main" val="4111991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723057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45933179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04087601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273090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325347770"/>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63322755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1145001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2839192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image</a:t>
            </a:r>
            <a:endParaRPr lang="en-GB"/>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3820469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chart</a:t>
            </a:r>
            <a:endParaRPr lang="en-GB"/>
          </a:p>
          <a:p>
            <a:endParaRPr lang="en-GB"/>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5237865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42338504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latin typeface="Arial" panose="020B0604020202020204" pitchFamily="34" charset="0"/>
                <a:cs typeface="Arial" panose="020B0604020202020204" pitchFamily="34" charset="0"/>
              </a:rPr>
              <a:t>Insert table</a:t>
            </a:r>
            <a:endParaRPr lang="en-GB"/>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95266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a:t>Insert media</a:t>
            </a:r>
            <a:endParaRPr lang="en-GB"/>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10845838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5000044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a:t>Header title</a:t>
            </a:r>
          </a:p>
        </p:txBody>
      </p:sp>
    </p:spTree>
    <p:extLst>
      <p:ext uri="{BB962C8B-B14F-4D97-AF65-F5344CB8AC3E}">
        <p14:creationId xmlns:p14="http://schemas.microsoft.com/office/powerpoint/2010/main" val="315550777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6" Type="http://schemas.openxmlformats.org/officeDocument/2006/relationships/image" Target="../media/image2.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7.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6" Type="http://schemas.openxmlformats.org/officeDocument/2006/relationships/image" Target="../media/image2.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image" Target="../media/image3.png"/><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4.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image" Target="../media/image2.png"/><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theme" Target="../theme/theme1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19" Type="http://schemas.openxmlformats.org/officeDocument/2006/relationships/image" Target="../media/image2.png"/><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6.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image" Target="../media/image2.png"/><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6" Type="http://schemas.openxmlformats.org/officeDocument/2006/relationships/image" Target="../media/image2.png"/><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image" Target="../media/image3.png"/><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6" Type="http://schemas.openxmlformats.org/officeDocument/2006/relationships/image" Target="../media/image2.png"/><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image" Target="../media/image3.png"/><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2.pn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image" Target="../media/image8.png"/><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image" Target="../media/image2.png"/><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19" Type="http://schemas.openxmlformats.org/officeDocument/2006/relationships/theme" Target="../theme/theme2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image" Target="../media/image2.png"/><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image" Target="../media/image6.png"/><Relationship Id="rId2" Type="http://schemas.openxmlformats.org/officeDocument/2006/relationships/slideLayout" Target="../slideLayouts/slideLayout260.xml"/><Relationship Id="rId16" Type="http://schemas.openxmlformats.org/officeDocument/2006/relationships/theme" Target="../theme/theme21.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6" Type="http://schemas.openxmlformats.org/officeDocument/2006/relationships/image" Target="../media/image2.png"/><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image" Target="../media/image3.png"/><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2" Type="http://schemas.openxmlformats.org/officeDocument/2006/relationships/slideLayout" Target="../slideLayouts/slideLayout288.xml"/><Relationship Id="rId16" Type="http://schemas.openxmlformats.org/officeDocument/2006/relationships/image" Target="../media/image2.png"/><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3.pn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png"/><Relationship Id="rId2" Type="http://schemas.openxmlformats.org/officeDocument/2006/relationships/slideLayout" Target="../slideLayouts/slideLayout43.xml"/><Relationship Id="rId16" Type="http://schemas.openxmlformats.org/officeDocument/2006/relationships/image" Target="../media/image3.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5.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image" Target="../media/image2.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2.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3.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2.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3.pn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5610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3060319337"/>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387"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180804907"/>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760596889"/>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3544888642"/>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4"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516426617"/>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390749447"/>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4"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444512936"/>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3485298092"/>
      </p:ext>
    </p:extLst>
  </p:cSld>
  <p:clrMap bg1="lt1" tx1="dk1" bg2="lt2" tx2="dk2" accent1="accent1" accent2="accent2" accent3="accent3" accent4="accent4" accent5="accent5" accent6="accent6" hlink="hlink" folHlink="folHlink"/>
  <p:sldLayoutIdLst>
    <p:sldLayoutId id="214748434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976995352"/>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758699864"/>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9"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444512936"/>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85"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222090364"/>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 id="2147484363" r:id="rId13"/>
    <p:sldLayoutId id="2147484364" r:id="rId14"/>
    <p:sldLayoutId id="2147484365" r:id="rId15"/>
    <p:sldLayoutId id="2147484366" r:id="rId16"/>
    <p:sldLayoutId id="2147484367" r:id="rId17"/>
    <p:sldLayoutId id="2147484368" r:id="rId1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2D882133-B2FF-8F66-7716-4BBBD148BDED}"/>
              </a:ext>
            </a:extLst>
          </p:cNvPr>
          <p:cNvPicPr>
            <a:picLocks noChangeAspect="1"/>
          </p:cNvPicPr>
          <p:nvPr userDrawn="1"/>
        </p:nvPicPr>
        <p:blipFill>
          <a:blip r:embed="rId17">
            <a:alphaModFix amt="20000"/>
            <a:extLst>
              <a:ext uri="{28A0092B-C50C-407E-A947-70E740481C1C}">
                <a14:useLocalDpi xmlns:a14="http://schemas.microsoft.com/office/drawing/2010/main" val="0"/>
              </a:ext>
            </a:extLst>
          </a:blip>
          <a:stretch>
            <a:fillRect/>
          </a:stretch>
        </p:blipFill>
        <p:spPr>
          <a:xfrm>
            <a:off x="8935592" y="3725229"/>
            <a:ext cx="3724083" cy="3697857"/>
          </a:xfrm>
          <a:prstGeom prst="rect">
            <a:avLst/>
          </a:prstGeom>
        </p:spPr>
      </p:pic>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b="0" i="0" smtClean="0">
                <a:solidFill>
                  <a:srgbClr val="4D4D4C"/>
                </a:solidFill>
                <a:latin typeface="Mulish" pitchFamily="2" charset="77"/>
                <a:cs typeface="Arial" panose="020B0604020202020204" pitchFamily="34" charset="0"/>
              </a:rPr>
              <a:pPr algn="r"/>
              <a:t>‹#›</a:t>
            </a:fld>
            <a:endParaRPr lang="en-US" sz="1200" b="0" i="0">
              <a:solidFill>
                <a:srgbClr val="4D4D4C"/>
              </a:solidFill>
              <a:latin typeface="Mulish" pitchFamily="2" charset="77"/>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19264942"/>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 id="2147484386" r:id="rId1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4128041399"/>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7060990"/>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 id="2147484429"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2D882133-B2FF-8F66-7716-4BBBD148BDED}"/>
              </a:ext>
            </a:extLst>
          </p:cNvPr>
          <p:cNvPicPr>
            <a:picLocks noChangeAspect="1"/>
          </p:cNvPicPr>
          <p:nvPr userDrawn="1"/>
        </p:nvPicPr>
        <p:blipFill>
          <a:blip r:embed="rId14">
            <a:alphaModFix amt="20000"/>
            <a:extLst>
              <a:ext uri="{28A0092B-C50C-407E-A947-70E740481C1C}">
                <a14:useLocalDpi xmlns:a14="http://schemas.microsoft.com/office/drawing/2010/main" val="0"/>
              </a:ext>
            </a:extLst>
          </a:blip>
          <a:stretch>
            <a:fillRect/>
          </a:stretch>
        </p:blipFill>
        <p:spPr>
          <a:xfrm>
            <a:off x="8935592" y="3725229"/>
            <a:ext cx="3724083" cy="3697857"/>
          </a:xfrm>
          <a:prstGeom prst="rect">
            <a:avLst/>
          </a:prstGeom>
        </p:spPr>
      </p:pic>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86975575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67514776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6"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6374661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4"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211148991"/>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787271248"/>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404933923"/>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5"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64844793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4.xml"/><Relationship Id="rId1" Type="http://schemas.openxmlformats.org/officeDocument/2006/relationships/slideLayout" Target="../slideLayouts/slideLayout229.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43.pn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87.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8.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75.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75.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203.xml"/><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7.xml"/><Relationship Id="rId1" Type="http://schemas.openxmlformats.org/officeDocument/2006/relationships/slideLayout" Target="../slideLayouts/slideLayout229.xml"/></Relationships>
</file>

<file path=ppt/slides/_rels/slide2.xml.rels><?xml version="1.0" encoding="UTF-8" standalone="yes"?>
<Relationships xmlns="http://schemas.openxmlformats.org/package/2006/relationships"><Relationship Id="rId3" Type="http://schemas.openxmlformats.org/officeDocument/2006/relationships/hyperlink" Target="https://nclhealthandcare.org.uk/get-involved/start-well/" TargetMode="External"/><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0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203.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5.svg"/><Relationship Id="rId3" Type="http://schemas.openxmlformats.org/officeDocument/2006/relationships/image" Target="../media/image77.svg"/><Relationship Id="rId7" Type="http://schemas.openxmlformats.org/officeDocument/2006/relationships/image" Target="../media/image81.svg"/><Relationship Id="rId12" Type="http://schemas.openxmlformats.org/officeDocument/2006/relationships/image" Target="../media/image84.png"/><Relationship Id="rId2" Type="http://schemas.openxmlformats.org/officeDocument/2006/relationships/image" Target="../media/image76.png"/><Relationship Id="rId1" Type="http://schemas.openxmlformats.org/officeDocument/2006/relationships/slideLayout" Target="../slideLayouts/slideLayout57.xml"/><Relationship Id="rId6" Type="http://schemas.openxmlformats.org/officeDocument/2006/relationships/image" Target="../media/image80.png"/><Relationship Id="rId11" Type="http://schemas.openxmlformats.org/officeDocument/2006/relationships/image" Target="../media/image83.svg"/><Relationship Id="rId5" Type="http://schemas.openxmlformats.org/officeDocument/2006/relationships/image" Target="../media/image79.sv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50.svg"/></Relationships>
</file>

<file path=ppt/slides/_rels/slide2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50.svg"/><Relationship Id="rId7" Type="http://schemas.openxmlformats.org/officeDocument/2006/relationships/image" Target="../media/image89.svg"/><Relationship Id="rId2" Type="http://schemas.openxmlformats.org/officeDocument/2006/relationships/image" Target="../media/image49.png"/><Relationship Id="rId1" Type="http://schemas.openxmlformats.org/officeDocument/2006/relationships/slideLayout" Target="../slideLayouts/slideLayout229.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3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5.svg"/><Relationship Id="rId7" Type="http://schemas.openxmlformats.org/officeDocument/2006/relationships/image" Target="../media/image99.svg"/><Relationship Id="rId12" Type="http://schemas.openxmlformats.org/officeDocument/2006/relationships/image" Target="../media/image104.png"/><Relationship Id="rId2" Type="http://schemas.openxmlformats.org/officeDocument/2006/relationships/image" Target="../media/image94.png"/><Relationship Id="rId1" Type="http://schemas.openxmlformats.org/officeDocument/2006/relationships/slideLayout" Target="../slideLayouts/slideLayout190.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svg"/></Relationships>
</file>

<file path=ppt/slides/_rels/slide3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7.svg"/><Relationship Id="rId7" Type="http://schemas.openxmlformats.org/officeDocument/2006/relationships/image" Target="../media/image109.svg"/><Relationship Id="rId2" Type="http://schemas.openxmlformats.org/officeDocument/2006/relationships/image" Target="../media/image106.png"/><Relationship Id="rId1" Type="http://schemas.openxmlformats.org/officeDocument/2006/relationships/slideLayout" Target="../slideLayouts/slideLayout192.xml"/><Relationship Id="rId6" Type="http://schemas.openxmlformats.org/officeDocument/2006/relationships/image" Target="../media/image108.png"/><Relationship Id="rId11" Type="http://schemas.openxmlformats.org/officeDocument/2006/relationships/image" Target="../media/image113.svg"/><Relationship Id="rId5" Type="http://schemas.openxmlformats.org/officeDocument/2006/relationships/image" Target="../media/image103.svg"/><Relationship Id="rId10" Type="http://schemas.openxmlformats.org/officeDocument/2006/relationships/image" Target="../media/image112.png"/><Relationship Id="rId4" Type="http://schemas.openxmlformats.org/officeDocument/2006/relationships/image" Target="../media/image102.png"/><Relationship Id="rId9" Type="http://schemas.openxmlformats.org/officeDocument/2006/relationships/image" Target="../media/image111.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svg"/><Relationship Id="rId18" Type="http://schemas.openxmlformats.org/officeDocument/2006/relationships/image" Target="../media/image130.png"/><Relationship Id="rId3" Type="http://schemas.openxmlformats.org/officeDocument/2006/relationships/image" Target="../media/image115.svg"/><Relationship Id="rId21" Type="http://schemas.openxmlformats.org/officeDocument/2006/relationships/image" Target="../media/image133.svg"/><Relationship Id="rId7" Type="http://schemas.openxmlformats.org/officeDocument/2006/relationships/image" Target="../media/image119.svg"/><Relationship Id="rId12" Type="http://schemas.openxmlformats.org/officeDocument/2006/relationships/image" Target="../media/image124.png"/><Relationship Id="rId17" Type="http://schemas.openxmlformats.org/officeDocument/2006/relationships/image" Target="../media/image129.svg"/><Relationship Id="rId2" Type="http://schemas.openxmlformats.org/officeDocument/2006/relationships/image" Target="../media/image114.png"/><Relationship Id="rId16" Type="http://schemas.openxmlformats.org/officeDocument/2006/relationships/image" Target="../media/image128.png"/><Relationship Id="rId20" Type="http://schemas.openxmlformats.org/officeDocument/2006/relationships/image" Target="../media/image132.png"/><Relationship Id="rId1" Type="http://schemas.openxmlformats.org/officeDocument/2006/relationships/slideLayout" Target="../slideLayouts/slideLayout114.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5" Type="http://schemas.openxmlformats.org/officeDocument/2006/relationships/image" Target="../media/image127.svg"/><Relationship Id="rId10" Type="http://schemas.openxmlformats.org/officeDocument/2006/relationships/image" Target="../media/image122.png"/><Relationship Id="rId19" Type="http://schemas.openxmlformats.org/officeDocument/2006/relationships/image" Target="../media/image131.svg"/><Relationship Id="rId4" Type="http://schemas.openxmlformats.org/officeDocument/2006/relationships/image" Target="../media/image116.png"/><Relationship Id="rId9" Type="http://schemas.openxmlformats.org/officeDocument/2006/relationships/image" Target="../media/image121.svg"/><Relationship Id="rId14" Type="http://schemas.openxmlformats.org/officeDocument/2006/relationships/image" Target="../media/image1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3" Type="http://schemas.openxmlformats.org/officeDocument/2006/relationships/hyperlink" Target="https://nclhealthandcare.org.uk/our-working-areas/population-health/" TargetMode="External"/><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7.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59.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84CB57-30B1-CBF1-C5A4-A4E98FAC3058}"/>
              </a:ext>
            </a:extLst>
          </p:cNvPr>
          <p:cNvSpPr>
            <a:spLocks noGrp="1"/>
          </p:cNvSpPr>
          <p:nvPr>
            <p:ph type="body" sz="quarter" idx="10"/>
          </p:nvPr>
        </p:nvSpPr>
        <p:spPr>
          <a:xfrm>
            <a:off x="6375657" y="2610695"/>
            <a:ext cx="5460543" cy="3116960"/>
          </a:xfrm>
        </p:spPr>
        <p:txBody>
          <a:bodyPr lIns="0" tIns="0" rIns="0" bIns="0" anchor="t"/>
          <a:lstStyle/>
          <a:p>
            <a:r>
              <a:rPr lang="en-US" sz="3200" b="1" dirty="0">
                <a:latin typeface="Arial"/>
                <a:cs typeface="Arial"/>
              </a:rPr>
              <a:t>NCL Start Well Programme</a:t>
            </a:r>
          </a:p>
          <a:p>
            <a:br>
              <a:rPr lang="en-US" sz="3200" b="1" dirty="0">
                <a:latin typeface="Arial"/>
                <a:cs typeface="Arial"/>
              </a:rPr>
            </a:br>
            <a:r>
              <a:rPr lang="en-US" sz="2000" b="1" dirty="0">
                <a:latin typeface="Arial"/>
                <a:cs typeface="Arial"/>
              </a:rPr>
              <a:t>Harrow Health and Wellbeing Board</a:t>
            </a:r>
          </a:p>
          <a:p>
            <a:endParaRPr lang="en-US" sz="2000" b="1" dirty="0">
              <a:latin typeface="Arial"/>
              <a:cs typeface="Arial"/>
            </a:endParaRPr>
          </a:p>
          <a:p>
            <a:r>
              <a:rPr lang="en-US" sz="2000" dirty="0">
                <a:latin typeface="Arial"/>
                <a:cs typeface="Arial"/>
              </a:rPr>
              <a:t>25 January 2024</a:t>
            </a:r>
          </a:p>
          <a:p>
            <a:endParaRPr lang="en-US" sz="2000" b="1" dirty="0">
              <a:latin typeface="Arial"/>
              <a:cs typeface="Arial"/>
            </a:endParaRPr>
          </a:p>
        </p:txBody>
      </p:sp>
    </p:spTree>
    <p:extLst>
      <p:ext uri="{BB962C8B-B14F-4D97-AF65-F5344CB8AC3E}">
        <p14:creationId xmlns:p14="http://schemas.microsoft.com/office/powerpoint/2010/main" val="157904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3E3D3-E93A-F325-4206-E2470248CA3D}"/>
              </a:ext>
            </a:extLst>
          </p:cNvPr>
          <p:cNvSpPr>
            <a:spLocks noGrp="1"/>
          </p:cNvSpPr>
          <p:nvPr>
            <p:ph type="body" sz="quarter" idx="10"/>
          </p:nvPr>
        </p:nvSpPr>
        <p:spPr>
          <a:xfrm>
            <a:off x="1133536" y="399600"/>
            <a:ext cx="7674856" cy="493376"/>
          </a:xfrm>
        </p:spPr>
        <p:txBody>
          <a:bodyPr/>
          <a:lstStyle/>
          <a:p>
            <a:r>
              <a:rPr lang="en-GB" sz="2400" b="1"/>
              <a:t>Our vision for maternity and neonatal care is delivered through our new care model</a:t>
            </a:r>
          </a:p>
        </p:txBody>
      </p:sp>
      <p:sp>
        <p:nvSpPr>
          <p:cNvPr id="35" name="Rectangle: Rounded Corners 34">
            <a:extLst>
              <a:ext uri="{FF2B5EF4-FFF2-40B4-BE49-F238E27FC236}">
                <a16:creationId xmlns:a16="http://schemas.microsoft.com/office/drawing/2014/main" id="{AD3465AE-5EE1-36FF-B272-EB8FE6325710}"/>
              </a:ext>
            </a:extLst>
          </p:cNvPr>
          <p:cNvSpPr/>
          <p:nvPr/>
        </p:nvSpPr>
        <p:spPr>
          <a:xfrm>
            <a:off x="829340" y="1669219"/>
            <a:ext cx="3587444" cy="3671109"/>
          </a:xfrm>
          <a:prstGeom prst="roundRect">
            <a:avLst>
              <a:gd name="adj" fmla="val 667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The new care model proposes: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6059A3"/>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Bringing together maternity and neonatal care into four units as opposed to our current five</a:t>
            </a:r>
          </a:p>
          <a:p>
            <a:pPr marL="285750" marR="0" lvl="0" indent="-285750" algn="l" defTabSz="914400" rtl="0" eaLnBrk="1" fontAlgn="auto" latinLnBrk="0" hangingPunct="1">
              <a:lnSpc>
                <a:spcPct val="100000"/>
              </a:lnSpc>
              <a:spcBef>
                <a:spcPts val="0"/>
              </a:spcBef>
              <a:spcAft>
                <a:spcPts val="0"/>
              </a:spcAft>
              <a:buClr>
                <a:srgbClr val="6059A3"/>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Three level 2 neonatal units as well as the specialist NICU at UCLH</a:t>
            </a:r>
          </a:p>
          <a:p>
            <a:pPr marL="285750" marR="0" lvl="0" indent="-285750" algn="l" defTabSz="914400" rtl="0" eaLnBrk="1" fontAlgn="auto" latinLnBrk="0" hangingPunct="1">
              <a:lnSpc>
                <a:spcPct val="100000"/>
              </a:lnSpc>
              <a:spcBef>
                <a:spcPts val="0"/>
              </a:spcBef>
              <a:spcAft>
                <a:spcPts val="0"/>
              </a:spcAft>
              <a:buClr>
                <a:srgbClr val="6059A3"/>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longer having a level 1 neonatal unit</a:t>
            </a:r>
          </a:p>
          <a:p>
            <a:pPr marL="285750" marR="0" lvl="0" indent="-285750" algn="l" defTabSz="914400" rtl="0" eaLnBrk="1" fontAlgn="auto" latinLnBrk="0" hangingPunct="1">
              <a:lnSpc>
                <a:spcPct val="100000"/>
              </a:lnSpc>
              <a:spcBef>
                <a:spcPts val="0"/>
              </a:spcBef>
              <a:spcAft>
                <a:spcPts val="0"/>
              </a:spcAft>
              <a:buClr>
                <a:srgbClr val="6059A3"/>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longer having a standalone midwifery-led birth centre</a:t>
            </a:r>
          </a:p>
        </p:txBody>
      </p:sp>
      <p:sp>
        <p:nvSpPr>
          <p:cNvPr id="36" name="Isosceles Triangle 35">
            <a:extLst>
              <a:ext uri="{FF2B5EF4-FFF2-40B4-BE49-F238E27FC236}">
                <a16:creationId xmlns:a16="http://schemas.microsoft.com/office/drawing/2014/main" id="{307A65C3-0DDB-FCCB-02E7-67C8DCA24178}"/>
              </a:ext>
            </a:extLst>
          </p:cNvPr>
          <p:cNvSpPr/>
          <p:nvPr/>
        </p:nvSpPr>
        <p:spPr>
          <a:xfrm rot="5400000">
            <a:off x="3043262" y="3330530"/>
            <a:ext cx="3267864" cy="520819"/>
          </a:xfrm>
          <a:prstGeom prst="triangle">
            <a:avLst>
              <a:gd name="adj" fmla="val 5032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58" name="Group 57">
            <a:extLst>
              <a:ext uri="{FF2B5EF4-FFF2-40B4-BE49-F238E27FC236}">
                <a16:creationId xmlns:a16="http://schemas.microsoft.com/office/drawing/2014/main" id="{F60197D9-1DF4-159B-D83B-5652E0803F73}"/>
              </a:ext>
            </a:extLst>
          </p:cNvPr>
          <p:cNvGrpSpPr/>
          <p:nvPr/>
        </p:nvGrpSpPr>
        <p:grpSpPr>
          <a:xfrm>
            <a:off x="5074384" y="1599397"/>
            <a:ext cx="6772392" cy="780131"/>
            <a:chOff x="5986256" y="1466736"/>
            <a:chExt cx="5865073" cy="780131"/>
          </a:xfrm>
        </p:grpSpPr>
        <p:sp>
          <p:nvSpPr>
            <p:cNvPr id="37" name="Rectangle: Rounded Corners 36">
              <a:extLst>
                <a:ext uri="{FF2B5EF4-FFF2-40B4-BE49-F238E27FC236}">
                  <a16:creationId xmlns:a16="http://schemas.microsoft.com/office/drawing/2014/main" id="{678ACEED-23BC-BA4A-3AB5-F7343F6B0A08}"/>
                </a:ext>
              </a:extLst>
            </p:cNvPr>
            <p:cNvSpPr/>
            <p:nvPr/>
          </p:nvSpPr>
          <p:spPr>
            <a:xfrm>
              <a:off x="5986256" y="1466736"/>
              <a:ext cx="5865073" cy="780131"/>
            </a:xfrm>
            <a:prstGeom prst="roundRect">
              <a:avLst>
                <a:gd name="adj" fmla="val 10557"/>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7675"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Provision of high-quality equitable care: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all units being able to provide the same level of neonatal care will address the current inequity of having a level 1 neonatal unit as local provision for those closest to that level 1 unit is less comprehensive than the local provision for those closer to any of the level 2 centres</a:t>
              </a:r>
            </a:p>
          </p:txBody>
        </p:sp>
        <p:pic>
          <p:nvPicPr>
            <p:cNvPr id="39" name="Graphic 38" descr="Scales of justice with solid fill">
              <a:extLst>
                <a:ext uri="{FF2B5EF4-FFF2-40B4-BE49-F238E27FC236}">
                  <a16:creationId xmlns:a16="http://schemas.microsoft.com/office/drawing/2014/main" id="{AD157DE9-2E3F-48A1-64E2-A00B46134A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4897" y="1574404"/>
              <a:ext cx="461546" cy="484603"/>
            </a:xfrm>
            <a:prstGeom prst="rect">
              <a:avLst/>
            </a:prstGeom>
          </p:spPr>
        </p:pic>
      </p:grpSp>
      <p:sp>
        <p:nvSpPr>
          <p:cNvPr id="43" name="Rectangle: Rounded Corners 42">
            <a:extLst>
              <a:ext uri="{FF2B5EF4-FFF2-40B4-BE49-F238E27FC236}">
                <a16:creationId xmlns:a16="http://schemas.microsoft.com/office/drawing/2014/main" id="{BA3BD919-ABDC-B3BA-847E-D849DA346293}"/>
              </a:ext>
            </a:extLst>
          </p:cNvPr>
          <p:cNvSpPr/>
          <p:nvPr/>
        </p:nvSpPr>
        <p:spPr>
          <a:xfrm>
            <a:off x="5038199" y="5443576"/>
            <a:ext cx="6808577" cy="902354"/>
          </a:xfrm>
          <a:prstGeom prst="roundRect">
            <a:avLst>
              <a:gd name="adj" fmla="val 1526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7675"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Environment that provides a positive patient experience: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investing in our estate and making improvements that will address current issues. We will invest in making sure we have optimally sized units, meaning better value for money and wider benefits of adopting the new care model</a:t>
            </a:r>
          </a:p>
        </p:txBody>
      </p:sp>
      <p:pic>
        <p:nvPicPr>
          <p:cNvPr id="47" name="Graphic 46" descr="Hospital with solid fill">
            <a:extLst>
              <a:ext uri="{FF2B5EF4-FFF2-40B4-BE49-F238E27FC236}">
                <a16:creationId xmlns:a16="http://schemas.microsoft.com/office/drawing/2014/main" id="{27AB9AD6-29A4-28DB-5A17-125642FE4B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5867" y="5580597"/>
            <a:ext cx="532375" cy="532375"/>
          </a:xfrm>
          <a:prstGeom prst="rect">
            <a:avLst/>
          </a:prstGeom>
        </p:spPr>
      </p:pic>
      <p:grpSp>
        <p:nvGrpSpPr>
          <p:cNvPr id="60" name="Group 59">
            <a:extLst>
              <a:ext uri="{FF2B5EF4-FFF2-40B4-BE49-F238E27FC236}">
                <a16:creationId xmlns:a16="http://schemas.microsoft.com/office/drawing/2014/main" id="{26798483-6402-C38F-AD7F-728B02ED099E}"/>
              </a:ext>
            </a:extLst>
          </p:cNvPr>
          <p:cNvGrpSpPr/>
          <p:nvPr/>
        </p:nvGrpSpPr>
        <p:grpSpPr>
          <a:xfrm>
            <a:off x="5074384" y="3235448"/>
            <a:ext cx="6779476" cy="1248960"/>
            <a:chOff x="5077989" y="3543368"/>
            <a:chExt cx="6779476" cy="1248960"/>
          </a:xfrm>
        </p:grpSpPr>
        <p:sp>
          <p:nvSpPr>
            <p:cNvPr id="48" name="Rectangle: Rounded Corners 47">
              <a:extLst>
                <a:ext uri="{FF2B5EF4-FFF2-40B4-BE49-F238E27FC236}">
                  <a16:creationId xmlns:a16="http://schemas.microsoft.com/office/drawing/2014/main" id="{D131924A-0DCA-916A-C4C7-9F0CDD719F85}"/>
                </a:ext>
              </a:extLst>
            </p:cNvPr>
            <p:cNvSpPr/>
            <p:nvPr/>
          </p:nvSpPr>
          <p:spPr>
            <a:xfrm>
              <a:off x="5077989" y="3543368"/>
              <a:ext cx="6779476" cy="1248960"/>
            </a:xfrm>
            <a:prstGeom prst="roundRect">
              <a:avLst>
                <a:gd name="adj" fmla="val 6078"/>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7675"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Workforce resilience: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units staffed in line with best practice, supporting our teams to deliver high quality care</a:t>
              </a: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Delivering this over four units as opposed to five means increased workforce resilience and units will be less vulnerable to short term closures – ensuring that choice of birth setting can be facilitated in a more consistent way. This may also help deliver greater continuity of care to parents, which is currently a challenge to deliver as our workforce are spread thinly</a:t>
              </a:r>
            </a:p>
          </p:txBody>
        </p:sp>
        <p:pic>
          <p:nvPicPr>
            <p:cNvPr id="51" name="Graphic 50" descr="Cheers with solid fill">
              <a:extLst>
                <a:ext uri="{FF2B5EF4-FFF2-40B4-BE49-F238E27FC236}">
                  <a16:creationId xmlns:a16="http://schemas.microsoft.com/office/drawing/2014/main" id="{1BC910C2-F795-178C-792A-2685D59F2F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103978" y="3889522"/>
              <a:ext cx="470435" cy="470435"/>
            </a:xfrm>
            <a:prstGeom prst="rect">
              <a:avLst/>
            </a:prstGeom>
          </p:spPr>
        </p:pic>
      </p:grpSp>
      <p:grpSp>
        <p:nvGrpSpPr>
          <p:cNvPr id="59" name="Group 58">
            <a:extLst>
              <a:ext uri="{FF2B5EF4-FFF2-40B4-BE49-F238E27FC236}">
                <a16:creationId xmlns:a16="http://schemas.microsoft.com/office/drawing/2014/main" id="{47FA991D-0A8C-2ADB-6B18-BD3DFED3E873}"/>
              </a:ext>
            </a:extLst>
          </p:cNvPr>
          <p:cNvGrpSpPr/>
          <p:nvPr/>
        </p:nvGrpSpPr>
        <p:grpSpPr>
          <a:xfrm>
            <a:off x="5067300" y="2485233"/>
            <a:ext cx="6786560" cy="640388"/>
            <a:chOff x="5077989" y="2469424"/>
            <a:chExt cx="6786560" cy="640388"/>
          </a:xfrm>
        </p:grpSpPr>
        <p:sp>
          <p:nvSpPr>
            <p:cNvPr id="53" name="Rectangle: Rounded Corners 52">
              <a:extLst>
                <a:ext uri="{FF2B5EF4-FFF2-40B4-BE49-F238E27FC236}">
                  <a16:creationId xmlns:a16="http://schemas.microsoft.com/office/drawing/2014/main" id="{1702970A-E219-21E8-B078-36D9041BCF6E}"/>
                </a:ext>
              </a:extLst>
            </p:cNvPr>
            <p:cNvSpPr/>
            <p:nvPr/>
          </p:nvSpPr>
          <p:spPr>
            <a:xfrm>
              <a:off x="5077989" y="2469424"/>
              <a:ext cx="6786560" cy="640388"/>
            </a:xfrm>
            <a:prstGeom prst="roundRect">
              <a:avLst>
                <a:gd name="adj" fmla="val 9630"/>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7675"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Units that provide sustainable activity numbers</a:t>
              </a:r>
              <a:r>
                <a:rPr kumimoji="0" lang="en-GB" sz="1200" b="0"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through consolidation, we will have larger units which are more clinically sustainable in the long term given the declining NCL birth rate and the need to make best use of our scarce workforce</a:t>
              </a:r>
            </a:p>
          </p:txBody>
        </p:sp>
        <p:pic>
          <p:nvPicPr>
            <p:cNvPr id="55" name="Graphic 54" descr="Medical with solid fill">
              <a:extLst>
                <a:ext uri="{FF2B5EF4-FFF2-40B4-BE49-F238E27FC236}">
                  <a16:creationId xmlns:a16="http://schemas.microsoft.com/office/drawing/2014/main" id="{C798E9DF-94F5-1A5F-F4FD-B843A10A60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073" y="2525006"/>
              <a:ext cx="532375" cy="532375"/>
            </a:xfrm>
            <a:prstGeom prst="rect">
              <a:avLst/>
            </a:prstGeom>
          </p:spPr>
        </p:pic>
      </p:grpSp>
      <p:sp>
        <p:nvSpPr>
          <p:cNvPr id="61" name="Rectangle: Rounded Corners 60">
            <a:extLst>
              <a:ext uri="{FF2B5EF4-FFF2-40B4-BE49-F238E27FC236}">
                <a16:creationId xmlns:a16="http://schemas.microsoft.com/office/drawing/2014/main" id="{5838D3FA-3FC4-15A3-DB71-8D50711D67EB}"/>
              </a:ext>
            </a:extLst>
          </p:cNvPr>
          <p:cNvSpPr/>
          <p:nvPr/>
        </p:nvSpPr>
        <p:spPr>
          <a:xfrm>
            <a:off x="5067300" y="1216356"/>
            <a:ext cx="6542924" cy="331822"/>
          </a:xfrm>
          <a:prstGeom prst="roundRect">
            <a:avLst>
              <a:gd name="adj" fmla="val 60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Our vision for maternity and neonatal services</a:t>
            </a:r>
          </a:p>
        </p:txBody>
      </p:sp>
      <p:cxnSp>
        <p:nvCxnSpPr>
          <p:cNvPr id="62" name="Straight Connector 61">
            <a:extLst>
              <a:ext uri="{FF2B5EF4-FFF2-40B4-BE49-F238E27FC236}">
                <a16:creationId xmlns:a16="http://schemas.microsoft.com/office/drawing/2014/main" id="{E5558BE4-9F79-08DE-25C4-BC2A3DF01B72}"/>
              </a:ext>
            </a:extLst>
          </p:cNvPr>
          <p:cNvCxnSpPr>
            <a:cxnSpLocks/>
          </p:cNvCxnSpPr>
          <p:nvPr/>
        </p:nvCxnSpPr>
        <p:spPr>
          <a:xfrm>
            <a:off x="5125501" y="1506493"/>
            <a:ext cx="6653325"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8ECDFC7D-B659-FD73-DC39-2D468778CC46}"/>
              </a:ext>
            </a:extLst>
          </p:cNvPr>
          <p:cNvSpPr/>
          <p:nvPr/>
        </p:nvSpPr>
        <p:spPr>
          <a:xfrm>
            <a:off x="5067300" y="4589774"/>
            <a:ext cx="6779476" cy="750554"/>
          </a:xfrm>
          <a:prstGeom prst="roundRect">
            <a:avLst>
              <a:gd name="adj" fmla="val 1526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7675"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The right capacity to meet demand: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ensuring that NCL has access to the right level of capacity to meet changing needs of our population – including access to specialist care where it may be needed </a:t>
            </a:r>
          </a:p>
        </p:txBody>
      </p:sp>
      <p:pic>
        <p:nvPicPr>
          <p:cNvPr id="66" name="Graphic 65" descr="Pregnant lady with solid fill">
            <a:extLst>
              <a:ext uri="{FF2B5EF4-FFF2-40B4-BE49-F238E27FC236}">
                <a16:creationId xmlns:a16="http://schemas.microsoft.com/office/drawing/2014/main" id="{B3032880-3A87-A1F4-EE67-629EB5E7C7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108028" y="4691050"/>
            <a:ext cx="532375" cy="532375"/>
          </a:xfrm>
          <a:prstGeom prst="rect">
            <a:avLst/>
          </a:prstGeom>
        </p:spPr>
      </p:pic>
    </p:spTree>
    <p:extLst>
      <p:ext uri="{BB962C8B-B14F-4D97-AF65-F5344CB8AC3E}">
        <p14:creationId xmlns:p14="http://schemas.microsoft.com/office/powerpoint/2010/main" val="350379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3E3D3-E93A-F325-4206-E2470248CA3D}"/>
              </a:ext>
            </a:extLst>
          </p:cNvPr>
          <p:cNvSpPr>
            <a:spLocks noGrp="1"/>
          </p:cNvSpPr>
          <p:nvPr>
            <p:ph type="body" sz="quarter" idx="10"/>
          </p:nvPr>
        </p:nvSpPr>
        <p:spPr>
          <a:xfrm>
            <a:off x="1060116" y="392230"/>
            <a:ext cx="7680525" cy="493376"/>
          </a:xfrm>
        </p:spPr>
        <p:txBody>
          <a:bodyPr lIns="0" tIns="0" rIns="0" bIns="0" anchor="t"/>
          <a:lstStyle/>
          <a:p>
            <a:r>
              <a:rPr lang="en-GB" sz="2200" b="1" dirty="0">
                <a:latin typeface="Arial"/>
                <a:cs typeface="Arial"/>
              </a:rPr>
              <a:t>Options for consultation – maternity and neonates</a:t>
            </a:r>
          </a:p>
        </p:txBody>
      </p:sp>
      <p:sp>
        <p:nvSpPr>
          <p:cNvPr id="11" name="Rounded Rectangle 10">
            <a:extLst>
              <a:ext uri="{FF2B5EF4-FFF2-40B4-BE49-F238E27FC236}">
                <a16:creationId xmlns:a16="http://schemas.microsoft.com/office/drawing/2014/main" id="{F662D350-648D-B2FA-666D-091590153F58}"/>
              </a:ext>
            </a:extLst>
          </p:cNvPr>
          <p:cNvSpPr/>
          <p:nvPr/>
        </p:nvSpPr>
        <p:spPr>
          <a:xfrm>
            <a:off x="6470332" y="1472360"/>
            <a:ext cx="5114867" cy="32823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Option B: </a:t>
            </a:r>
            <a:r>
              <a:rPr kumimoji="0" lang="en-GB" sz="14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UCLH, North Mid, Barnet, Royal Free </a:t>
            </a:r>
          </a:p>
        </p:txBody>
      </p:sp>
      <p:sp>
        <p:nvSpPr>
          <p:cNvPr id="12" name="Rounded Rectangle 11">
            <a:extLst>
              <a:ext uri="{FF2B5EF4-FFF2-40B4-BE49-F238E27FC236}">
                <a16:creationId xmlns:a16="http://schemas.microsoft.com/office/drawing/2014/main" id="{24ACB9AA-70D5-F980-05D7-D882AAF5FD1A}"/>
              </a:ext>
            </a:extLst>
          </p:cNvPr>
          <p:cNvSpPr/>
          <p:nvPr/>
        </p:nvSpPr>
        <p:spPr>
          <a:xfrm>
            <a:off x="1060109" y="1472360"/>
            <a:ext cx="5114867" cy="32823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Option A: </a:t>
            </a:r>
            <a:r>
              <a:rPr kumimoji="0" lang="en-GB" sz="14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UCLH, North Mid, Barnet, Whittington</a:t>
            </a:r>
          </a:p>
        </p:txBody>
      </p:sp>
      <p:sp>
        <p:nvSpPr>
          <p:cNvPr id="4" name="TextBox 3">
            <a:extLst>
              <a:ext uri="{FF2B5EF4-FFF2-40B4-BE49-F238E27FC236}">
                <a16:creationId xmlns:a16="http://schemas.microsoft.com/office/drawing/2014/main" id="{9139F5ED-ECDB-09A6-A3A7-3EE69AC3795F}"/>
              </a:ext>
            </a:extLst>
          </p:cNvPr>
          <p:cNvSpPr txBox="1"/>
          <p:nvPr/>
        </p:nvSpPr>
        <p:spPr>
          <a:xfrm>
            <a:off x="1060109" y="1889421"/>
            <a:ext cx="1508066" cy="723855"/>
          </a:xfrm>
          <a:prstGeom prst="roundRect">
            <a:avLst>
              <a:gd name="adj" fmla="val 50000"/>
            </a:avLst>
          </a:prstGeom>
          <a:noFill/>
          <a:ln w="15875">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UCLH</a:t>
            </a:r>
          </a:p>
        </p:txBody>
      </p:sp>
      <p:sp>
        <p:nvSpPr>
          <p:cNvPr id="8" name="TextBox 7">
            <a:extLst>
              <a:ext uri="{FF2B5EF4-FFF2-40B4-BE49-F238E27FC236}">
                <a16:creationId xmlns:a16="http://schemas.microsoft.com/office/drawing/2014/main" id="{99238B8A-4D15-F5EB-0644-5CEAE4418659}"/>
              </a:ext>
            </a:extLst>
          </p:cNvPr>
          <p:cNvSpPr txBox="1"/>
          <p:nvPr/>
        </p:nvSpPr>
        <p:spPr>
          <a:xfrm>
            <a:off x="1060109" y="3456836"/>
            <a:ext cx="1508066" cy="646594"/>
          </a:xfrm>
          <a:prstGeom prst="roundRect">
            <a:avLst>
              <a:gd name="adj" fmla="val 50000"/>
            </a:avLst>
          </a:prstGeom>
          <a:noFill/>
          <a:ln w="15875">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Barnet</a:t>
            </a:r>
          </a:p>
        </p:txBody>
      </p:sp>
      <p:sp>
        <p:nvSpPr>
          <p:cNvPr id="19" name="TextBox 18">
            <a:extLst>
              <a:ext uri="{FF2B5EF4-FFF2-40B4-BE49-F238E27FC236}">
                <a16:creationId xmlns:a16="http://schemas.microsoft.com/office/drawing/2014/main" id="{6D5DB8A0-BC12-39F2-E461-A6916EDF3231}"/>
              </a:ext>
            </a:extLst>
          </p:cNvPr>
          <p:cNvSpPr txBox="1"/>
          <p:nvPr/>
        </p:nvSpPr>
        <p:spPr>
          <a:xfrm>
            <a:off x="1060116" y="4230069"/>
            <a:ext cx="1508066" cy="646594"/>
          </a:xfrm>
          <a:prstGeom prst="roundRect">
            <a:avLst>
              <a:gd name="adj" fmla="val 50000"/>
            </a:avLst>
          </a:prstGeom>
          <a:solidFill>
            <a:schemeClr val="accent3"/>
          </a:solidFill>
          <a:ln w="15875">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Whittington Hospital</a:t>
            </a:r>
          </a:p>
        </p:txBody>
      </p:sp>
      <p:sp>
        <p:nvSpPr>
          <p:cNvPr id="20" name="TextBox 19">
            <a:extLst>
              <a:ext uri="{FF2B5EF4-FFF2-40B4-BE49-F238E27FC236}">
                <a16:creationId xmlns:a16="http://schemas.microsoft.com/office/drawing/2014/main" id="{795D2763-97DC-F130-C1B6-AB04ACAFDA16}"/>
              </a:ext>
            </a:extLst>
          </p:cNvPr>
          <p:cNvSpPr txBox="1"/>
          <p:nvPr/>
        </p:nvSpPr>
        <p:spPr>
          <a:xfrm>
            <a:off x="2669775" y="1889422"/>
            <a:ext cx="3505195" cy="723854"/>
          </a:xfrm>
          <a:prstGeom prst="roundRect">
            <a:avLst>
              <a:gd name="adj" fmla="val 50000"/>
            </a:avLst>
          </a:prstGeom>
          <a:solidFill>
            <a:schemeClr val="accent3"/>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Consultant-led obstetric unit with co-located NICU (level 3) neonatal intensive care unit, alongside midwife-led unit and a home birth service</a:t>
            </a:r>
          </a:p>
        </p:txBody>
      </p:sp>
      <p:sp>
        <p:nvSpPr>
          <p:cNvPr id="21" name="TextBox 20">
            <a:extLst>
              <a:ext uri="{FF2B5EF4-FFF2-40B4-BE49-F238E27FC236}">
                <a16:creationId xmlns:a16="http://schemas.microsoft.com/office/drawing/2014/main" id="{E273E7A2-6F55-3F37-08EC-25BFA7607583}"/>
              </a:ext>
            </a:extLst>
          </p:cNvPr>
          <p:cNvSpPr txBox="1"/>
          <p:nvPr/>
        </p:nvSpPr>
        <p:spPr>
          <a:xfrm>
            <a:off x="1060110" y="2712871"/>
            <a:ext cx="1508066" cy="646595"/>
          </a:xfrm>
          <a:prstGeom prst="roundRect">
            <a:avLst>
              <a:gd name="adj" fmla="val 50000"/>
            </a:avLst>
          </a:prstGeom>
          <a:noFill/>
          <a:ln w="15875">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North Mid</a:t>
            </a:r>
          </a:p>
        </p:txBody>
      </p:sp>
      <p:sp>
        <p:nvSpPr>
          <p:cNvPr id="24" name="TextBox 23">
            <a:extLst>
              <a:ext uri="{FF2B5EF4-FFF2-40B4-BE49-F238E27FC236}">
                <a16:creationId xmlns:a16="http://schemas.microsoft.com/office/drawing/2014/main" id="{7A932E83-257D-7527-9C2B-9BD338538319}"/>
              </a:ext>
            </a:extLst>
          </p:cNvPr>
          <p:cNvSpPr txBox="1"/>
          <p:nvPr/>
        </p:nvSpPr>
        <p:spPr>
          <a:xfrm>
            <a:off x="2669775" y="2712872"/>
            <a:ext cx="3505195" cy="646594"/>
          </a:xfrm>
          <a:prstGeom prst="roundRect">
            <a:avLst>
              <a:gd name="adj" fmla="val 50000"/>
            </a:avLst>
          </a:prstGeom>
          <a:solidFill>
            <a:schemeClr val="accent3"/>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Consultant-led obstetric unit with co-located LNU (level 2), alongside midwife-led unit and a home birth service</a:t>
            </a:r>
          </a:p>
        </p:txBody>
      </p:sp>
      <p:sp>
        <p:nvSpPr>
          <p:cNvPr id="25" name="TextBox 24">
            <a:extLst>
              <a:ext uri="{FF2B5EF4-FFF2-40B4-BE49-F238E27FC236}">
                <a16:creationId xmlns:a16="http://schemas.microsoft.com/office/drawing/2014/main" id="{3857804D-F334-FA53-F7DC-24EBA74FAAF6}"/>
              </a:ext>
            </a:extLst>
          </p:cNvPr>
          <p:cNvSpPr txBox="1"/>
          <p:nvPr/>
        </p:nvSpPr>
        <p:spPr>
          <a:xfrm>
            <a:off x="2669775" y="3456836"/>
            <a:ext cx="3505195" cy="646594"/>
          </a:xfrm>
          <a:prstGeom prst="roundRect">
            <a:avLst>
              <a:gd name="adj" fmla="val 50000"/>
            </a:avLst>
          </a:prstGeom>
          <a:solidFill>
            <a:schemeClr val="accent3"/>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Consultant-led obstetric unit with co-located LNU (level 2), alongside midwife-led unit and a home birth service</a:t>
            </a:r>
          </a:p>
        </p:txBody>
      </p:sp>
      <p:sp>
        <p:nvSpPr>
          <p:cNvPr id="27" name="TextBox 26">
            <a:extLst>
              <a:ext uri="{FF2B5EF4-FFF2-40B4-BE49-F238E27FC236}">
                <a16:creationId xmlns:a16="http://schemas.microsoft.com/office/drawing/2014/main" id="{E3A2EE47-86DF-79BF-D09C-FC4192CB014D}"/>
              </a:ext>
            </a:extLst>
          </p:cNvPr>
          <p:cNvSpPr txBox="1"/>
          <p:nvPr/>
        </p:nvSpPr>
        <p:spPr>
          <a:xfrm>
            <a:off x="2669782" y="4230069"/>
            <a:ext cx="3505195" cy="646594"/>
          </a:xfrm>
          <a:prstGeom prst="roundRect">
            <a:avLst>
              <a:gd name="adj" fmla="val 50000"/>
            </a:avLst>
          </a:prstGeom>
          <a:solidFill>
            <a:schemeClr val="accent3"/>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Consultant-led obstetric unit with co-located LNU (level 2), alongside midwife-led unit and a home birth service</a:t>
            </a:r>
          </a:p>
        </p:txBody>
      </p:sp>
      <p:sp>
        <p:nvSpPr>
          <p:cNvPr id="28" name="TextBox 27">
            <a:extLst>
              <a:ext uri="{FF2B5EF4-FFF2-40B4-BE49-F238E27FC236}">
                <a16:creationId xmlns:a16="http://schemas.microsoft.com/office/drawing/2014/main" id="{267B755D-32A6-AB6D-E6BD-8CBD97A77068}"/>
              </a:ext>
            </a:extLst>
          </p:cNvPr>
          <p:cNvSpPr txBox="1"/>
          <p:nvPr/>
        </p:nvSpPr>
        <p:spPr>
          <a:xfrm>
            <a:off x="6470327" y="1889421"/>
            <a:ext cx="1508066" cy="723855"/>
          </a:xfrm>
          <a:prstGeom prst="roundRect">
            <a:avLst>
              <a:gd name="adj" fmla="val 50000"/>
            </a:avLst>
          </a:prstGeom>
          <a:noFill/>
          <a:ln w="15875">
            <a:solidFill>
              <a:schemeClr val="accent4"/>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UCLH</a:t>
            </a:r>
          </a:p>
        </p:txBody>
      </p:sp>
      <p:sp>
        <p:nvSpPr>
          <p:cNvPr id="29" name="TextBox 28">
            <a:extLst>
              <a:ext uri="{FF2B5EF4-FFF2-40B4-BE49-F238E27FC236}">
                <a16:creationId xmlns:a16="http://schemas.microsoft.com/office/drawing/2014/main" id="{C2A1B442-F65E-0D72-2581-ECC69FC55568}"/>
              </a:ext>
            </a:extLst>
          </p:cNvPr>
          <p:cNvSpPr txBox="1"/>
          <p:nvPr/>
        </p:nvSpPr>
        <p:spPr>
          <a:xfrm>
            <a:off x="6470327" y="3456836"/>
            <a:ext cx="1508066" cy="646594"/>
          </a:xfrm>
          <a:prstGeom prst="roundRect">
            <a:avLst>
              <a:gd name="adj" fmla="val 50000"/>
            </a:avLst>
          </a:prstGeom>
          <a:noFill/>
          <a:ln w="15875">
            <a:solidFill>
              <a:schemeClr val="accent4"/>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Barnet</a:t>
            </a:r>
          </a:p>
        </p:txBody>
      </p:sp>
      <p:sp>
        <p:nvSpPr>
          <p:cNvPr id="30" name="TextBox 29">
            <a:extLst>
              <a:ext uri="{FF2B5EF4-FFF2-40B4-BE49-F238E27FC236}">
                <a16:creationId xmlns:a16="http://schemas.microsoft.com/office/drawing/2014/main" id="{6581A141-91A5-87FB-D85F-311114604968}"/>
              </a:ext>
            </a:extLst>
          </p:cNvPr>
          <p:cNvSpPr txBox="1"/>
          <p:nvPr/>
        </p:nvSpPr>
        <p:spPr>
          <a:xfrm>
            <a:off x="6470332" y="5009247"/>
            <a:ext cx="1508066" cy="646594"/>
          </a:xfrm>
          <a:prstGeom prst="roundRect">
            <a:avLst>
              <a:gd name="adj" fmla="val 50000"/>
            </a:avLst>
          </a:prstGeom>
          <a:pattFill prst="wdDnDiag">
            <a:fgClr>
              <a:schemeClr val="accent4">
                <a:lumMod val="20000"/>
                <a:lumOff val="80000"/>
              </a:schemeClr>
            </a:fgClr>
            <a:bgClr>
              <a:schemeClr val="bg1"/>
            </a:bgClr>
          </a:pattFill>
          <a:ln w="15875">
            <a:solidFill>
              <a:schemeClr val="accent4"/>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Whittington Hospital</a:t>
            </a:r>
          </a:p>
        </p:txBody>
      </p:sp>
      <p:sp>
        <p:nvSpPr>
          <p:cNvPr id="31" name="TextBox 30">
            <a:extLst>
              <a:ext uri="{FF2B5EF4-FFF2-40B4-BE49-F238E27FC236}">
                <a16:creationId xmlns:a16="http://schemas.microsoft.com/office/drawing/2014/main" id="{231801B7-A052-26B8-5FBD-8CA0F8BF21DB}"/>
              </a:ext>
            </a:extLst>
          </p:cNvPr>
          <p:cNvSpPr txBox="1"/>
          <p:nvPr/>
        </p:nvSpPr>
        <p:spPr>
          <a:xfrm>
            <a:off x="8079993" y="1889422"/>
            <a:ext cx="3505195" cy="723854"/>
          </a:xfrm>
          <a:prstGeom prst="roundRect">
            <a:avLst>
              <a:gd name="adj" fmla="val 50000"/>
            </a:avLst>
          </a:prstGeom>
          <a:solidFill>
            <a:schemeClr val="accent4"/>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Consultant-led obstetric unit with co-located NICU (level 3) neonatal intensive care unit, alongside midwife-led unit and a home birth service</a:t>
            </a:r>
          </a:p>
        </p:txBody>
      </p:sp>
      <p:sp>
        <p:nvSpPr>
          <p:cNvPr id="32" name="TextBox 31">
            <a:extLst>
              <a:ext uri="{FF2B5EF4-FFF2-40B4-BE49-F238E27FC236}">
                <a16:creationId xmlns:a16="http://schemas.microsoft.com/office/drawing/2014/main" id="{98D868D5-6BDA-9CE8-6DF5-6A31A9669538}"/>
              </a:ext>
            </a:extLst>
          </p:cNvPr>
          <p:cNvSpPr txBox="1"/>
          <p:nvPr/>
        </p:nvSpPr>
        <p:spPr>
          <a:xfrm>
            <a:off x="6470328" y="2712871"/>
            <a:ext cx="1508066" cy="646595"/>
          </a:xfrm>
          <a:prstGeom prst="roundRect">
            <a:avLst>
              <a:gd name="adj" fmla="val 50000"/>
            </a:avLst>
          </a:prstGeom>
          <a:noFill/>
          <a:ln w="15875">
            <a:solidFill>
              <a:schemeClr val="accent4"/>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North Mid</a:t>
            </a:r>
          </a:p>
        </p:txBody>
      </p:sp>
      <p:sp>
        <p:nvSpPr>
          <p:cNvPr id="38" name="TextBox 37">
            <a:extLst>
              <a:ext uri="{FF2B5EF4-FFF2-40B4-BE49-F238E27FC236}">
                <a16:creationId xmlns:a16="http://schemas.microsoft.com/office/drawing/2014/main" id="{8284D984-4D42-ABC4-C917-4B0FC9F4043B}"/>
              </a:ext>
            </a:extLst>
          </p:cNvPr>
          <p:cNvSpPr txBox="1"/>
          <p:nvPr/>
        </p:nvSpPr>
        <p:spPr>
          <a:xfrm>
            <a:off x="8079993" y="2712872"/>
            <a:ext cx="3505195" cy="646594"/>
          </a:xfrm>
          <a:prstGeom prst="roundRect">
            <a:avLst>
              <a:gd name="adj" fmla="val 50000"/>
            </a:avLst>
          </a:prstGeom>
          <a:solidFill>
            <a:schemeClr val="accent4"/>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Consultant-led obstetric unit with co-located LNU (level 2), alongside midwife-led unit and a home birth service</a:t>
            </a:r>
          </a:p>
        </p:txBody>
      </p:sp>
      <p:sp>
        <p:nvSpPr>
          <p:cNvPr id="39" name="TextBox 38">
            <a:extLst>
              <a:ext uri="{FF2B5EF4-FFF2-40B4-BE49-F238E27FC236}">
                <a16:creationId xmlns:a16="http://schemas.microsoft.com/office/drawing/2014/main" id="{AC773EFA-1175-D819-3611-C57E95DE1D64}"/>
              </a:ext>
            </a:extLst>
          </p:cNvPr>
          <p:cNvSpPr txBox="1"/>
          <p:nvPr/>
        </p:nvSpPr>
        <p:spPr>
          <a:xfrm>
            <a:off x="8079993" y="3456836"/>
            <a:ext cx="3505195" cy="646594"/>
          </a:xfrm>
          <a:prstGeom prst="roundRect">
            <a:avLst>
              <a:gd name="adj" fmla="val 50000"/>
            </a:avLst>
          </a:prstGeom>
          <a:solidFill>
            <a:schemeClr val="accent4"/>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Consultant-led obstetric unit with co-located LNU (level 2), alongside midwife-led unit and a home birth service</a:t>
            </a:r>
          </a:p>
        </p:txBody>
      </p:sp>
      <p:sp>
        <p:nvSpPr>
          <p:cNvPr id="40" name="TextBox 39">
            <a:extLst>
              <a:ext uri="{FF2B5EF4-FFF2-40B4-BE49-F238E27FC236}">
                <a16:creationId xmlns:a16="http://schemas.microsoft.com/office/drawing/2014/main" id="{622FCCD9-A286-EEDE-FC1E-461E0BD6E347}"/>
              </a:ext>
            </a:extLst>
          </p:cNvPr>
          <p:cNvSpPr txBox="1"/>
          <p:nvPr/>
        </p:nvSpPr>
        <p:spPr>
          <a:xfrm>
            <a:off x="8080000" y="4230069"/>
            <a:ext cx="3505195" cy="646594"/>
          </a:xfrm>
          <a:prstGeom prst="roundRect">
            <a:avLst>
              <a:gd name="adj" fmla="val 50000"/>
            </a:avLst>
          </a:prstGeom>
          <a:solidFill>
            <a:schemeClr val="accent4"/>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Consultant-led obstetric unit with co-located LNU (level 2), alongside midwife-led unit and a home birth service</a:t>
            </a:r>
          </a:p>
        </p:txBody>
      </p:sp>
      <p:sp>
        <p:nvSpPr>
          <p:cNvPr id="7" name="TextBox 6">
            <a:extLst>
              <a:ext uri="{FF2B5EF4-FFF2-40B4-BE49-F238E27FC236}">
                <a16:creationId xmlns:a16="http://schemas.microsoft.com/office/drawing/2014/main" id="{49301BFF-BC21-6531-2E46-A6AE2C732B11}"/>
              </a:ext>
            </a:extLst>
          </p:cNvPr>
          <p:cNvSpPr txBox="1"/>
          <p:nvPr/>
        </p:nvSpPr>
        <p:spPr>
          <a:xfrm>
            <a:off x="1060116" y="5021952"/>
            <a:ext cx="1508066" cy="646593"/>
          </a:xfrm>
          <a:prstGeom prst="roundRect">
            <a:avLst>
              <a:gd name="adj" fmla="val 50000"/>
            </a:avLst>
          </a:prstGeom>
          <a:pattFill prst="wdDnDiag">
            <a:fgClr>
              <a:schemeClr val="accent3">
                <a:lumMod val="20000"/>
                <a:lumOff val="80000"/>
              </a:schemeClr>
            </a:fgClr>
            <a:bgClr>
              <a:schemeClr val="bg1"/>
            </a:bgClr>
          </a:pattFill>
          <a:ln w="15875">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Royal Free Hospital</a:t>
            </a:r>
          </a:p>
        </p:txBody>
      </p:sp>
      <p:sp>
        <p:nvSpPr>
          <p:cNvPr id="9" name="TextBox 8">
            <a:extLst>
              <a:ext uri="{FF2B5EF4-FFF2-40B4-BE49-F238E27FC236}">
                <a16:creationId xmlns:a16="http://schemas.microsoft.com/office/drawing/2014/main" id="{38206CAC-4903-FB5B-692C-9F415BC5869E}"/>
              </a:ext>
            </a:extLst>
          </p:cNvPr>
          <p:cNvSpPr txBox="1"/>
          <p:nvPr/>
        </p:nvSpPr>
        <p:spPr>
          <a:xfrm>
            <a:off x="2669781" y="5116380"/>
            <a:ext cx="3505195" cy="501924"/>
          </a:xfrm>
          <a:prstGeom prst="roundRect">
            <a:avLst>
              <a:gd name="adj" fmla="val 50000"/>
            </a:avLst>
          </a:prstGeom>
          <a:no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B9B9D"/>
                </a:solidFill>
                <a:effectLst/>
                <a:uLnTx/>
                <a:uFillTx/>
                <a:latin typeface="Arial" panose="020B0604020202020204" pitchFamily="34" charset="0"/>
                <a:ea typeface="+mn-ea"/>
                <a:cs typeface="Arial" panose="020B0604020202020204" pitchFamily="34" charset="0"/>
              </a:rPr>
              <a:t>Maternity and neonatal services would cease to be provided</a:t>
            </a:r>
          </a:p>
        </p:txBody>
      </p:sp>
      <p:sp>
        <p:nvSpPr>
          <p:cNvPr id="13" name="TextBox 12">
            <a:extLst>
              <a:ext uri="{FF2B5EF4-FFF2-40B4-BE49-F238E27FC236}">
                <a16:creationId xmlns:a16="http://schemas.microsoft.com/office/drawing/2014/main" id="{EF95B328-7649-B582-E233-9356E7B2F84E}"/>
              </a:ext>
            </a:extLst>
          </p:cNvPr>
          <p:cNvSpPr txBox="1"/>
          <p:nvPr/>
        </p:nvSpPr>
        <p:spPr>
          <a:xfrm>
            <a:off x="6470332" y="4239310"/>
            <a:ext cx="1508066" cy="637353"/>
          </a:xfrm>
          <a:prstGeom prst="roundRect">
            <a:avLst>
              <a:gd name="adj" fmla="val 50000"/>
            </a:avLst>
          </a:prstGeom>
          <a:solidFill>
            <a:schemeClr val="accent4"/>
          </a:solidFill>
          <a:ln w="15875">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Royal Free Hospital</a:t>
            </a:r>
          </a:p>
        </p:txBody>
      </p:sp>
      <p:sp>
        <p:nvSpPr>
          <p:cNvPr id="14" name="TextBox 13">
            <a:extLst>
              <a:ext uri="{FF2B5EF4-FFF2-40B4-BE49-F238E27FC236}">
                <a16:creationId xmlns:a16="http://schemas.microsoft.com/office/drawing/2014/main" id="{EF0700B9-1245-CB29-1B3D-AFA832137A14}"/>
              </a:ext>
            </a:extLst>
          </p:cNvPr>
          <p:cNvSpPr txBox="1"/>
          <p:nvPr/>
        </p:nvSpPr>
        <p:spPr>
          <a:xfrm>
            <a:off x="8080000" y="5084433"/>
            <a:ext cx="3505195" cy="501924"/>
          </a:xfrm>
          <a:prstGeom prst="roundRect">
            <a:avLst>
              <a:gd name="adj" fmla="val 50000"/>
            </a:avLst>
          </a:prstGeom>
          <a:no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CA589C"/>
                </a:solidFill>
                <a:effectLst/>
                <a:uLnTx/>
                <a:uFillTx/>
                <a:latin typeface="Arial" panose="020B0604020202020204" pitchFamily="34" charset="0"/>
                <a:ea typeface="+mn-ea"/>
                <a:cs typeface="Arial" panose="020B0604020202020204" pitchFamily="34" charset="0"/>
              </a:rPr>
              <a:t>Maternity and neonatal services would cease to be provided</a:t>
            </a:r>
          </a:p>
        </p:txBody>
      </p:sp>
      <p:sp>
        <p:nvSpPr>
          <p:cNvPr id="5" name="Rectangle: Rounded Corners 4">
            <a:extLst>
              <a:ext uri="{FF2B5EF4-FFF2-40B4-BE49-F238E27FC236}">
                <a16:creationId xmlns:a16="http://schemas.microsoft.com/office/drawing/2014/main" id="{9E6CC5BD-2E3A-9B74-74F8-55102BA1FAEA}"/>
              </a:ext>
            </a:extLst>
          </p:cNvPr>
          <p:cNvSpPr/>
          <p:nvPr/>
        </p:nvSpPr>
        <p:spPr>
          <a:xfrm rot="5400000">
            <a:off x="3464001" y="-1268164"/>
            <a:ext cx="307096" cy="5114864"/>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Our preferred option</a:t>
            </a:r>
          </a:p>
        </p:txBody>
      </p:sp>
      <p:sp>
        <p:nvSpPr>
          <p:cNvPr id="16" name="Rounded Rectangle 32">
            <a:extLst>
              <a:ext uri="{FF2B5EF4-FFF2-40B4-BE49-F238E27FC236}">
                <a16:creationId xmlns:a16="http://schemas.microsoft.com/office/drawing/2014/main" id="{8679B177-1AA5-D48C-ACC7-DE1213C4D846}"/>
              </a:ext>
            </a:extLst>
          </p:cNvPr>
          <p:cNvSpPr/>
          <p:nvPr/>
        </p:nvSpPr>
        <p:spPr>
          <a:xfrm>
            <a:off x="1060116" y="5794127"/>
            <a:ext cx="10525079" cy="339787"/>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Closure of the birthing suites at Edgware Birth Centre</a:t>
            </a:r>
          </a:p>
        </p:txBody>
      </p:sp>
    </p:spTree>
    <p:extLst>
      <p:ext uri="{BB962C8B-B14F-4D97-AF65-F5344CB8AC3E}">
        <p14:creationId xmlns:p14="http://schemas.microsoft.com/office/powerpoint/2010/main" val="278910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7788E-6981-A4CD-0135-5DBCC812342C}"/>
              </a:ext>
            </a:extLst>
          </p:cNvPr>
          <p:cNvSpPr>
            <a:spLocks noGrp="1"/>
          </p:cNvSpPr>
          <p:nvPr>
            <p:ph type="body" sz="quarter" idx="10"/>
          </p:nvPr>
        </p:nvSpPr>
        <p:spPr/>
        <p:txBody>
          <a:bodyPr/>
          <a:lstStyle/>
          <a:p>
            <a:r>
              <a:rPr lang="en-GB" sz="2400" b="1"/>
              <a:t>Both options being put forward for consultation are deemed to be implementable</a:t>
            </a:r>
          </a:p>
        </p:txBody>
      </p:sp>
      <p:sp>
        <p:nvSpPr>
          <p:cNvPr id="8" name="TextBox 7">
            <a:extLst>
              <a:ext uri="{FF2B5EF4-FFF2-40B4-BE49-F238E27FC236}">
                <a16:creationId xmlns:a16="http://schemas.microsoft.com/office/drawing/2014/main" id="{6C5E2D76-128F-B34C-D384-20142B6EB4D4}"/>
              </a:ext>
            </a:extLst>
          </p:cNvPr>
          <p:cNvSpPr txBox="1"/>
          <p:nvPr/>
        </p:nvSpPr>
        <p:spPr>
          <a:xfrm>
            <a:off x="4878642" y="1615418"/>
            <a:ext cx="6991351" cy="4184483"/>
          </a:xfrm>
          <a:prstGeom prst="roundRect">
            <a:avLst>
              <a:gd name="adj" fmla="val 5289"/>
            </a:avLst>
          </a:prstGeom>
          <a:solidFill>
            <a:schemeClr val="accent2">
              <a:lumMod val="60000"/>
              <a:lumOff val="40000"/>
              <a:alpha val="45000"/>
            </a:schemeClr>
          </a:solidFill>
          <a:ln w="15875">
            <a:noFill/>
          </a:ln>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Both proposed options being put forward for consultation have been deemed to be implementable and we are consulting on both options.</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Option A has been identified as the preferred option for consultation because:</a:t>
            </a:r>
          </a:p>
          <a:p>
            <a:pPr marL="285750" marR="0" lvl="0" indent="-28575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would mean fewer staff needing to move to a new location</a:t>
            </a:r>
          </a:p>
          <a:p>
            <a:pPr marL="285750" marR="0" lvl="0" indent="-28575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option B would mean some people would need to go to hospitals in North East London that would struggle to have capacity for this because of rising birth rates in some parts of North East London</a:t>
            </a:r>
          </a:p>
          <a:p>
            <a:pPr marL="285750" marR="0" lvl="0" indent="-28575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while option A would mean some people would need to go to hospitals in North West London, those hospitals have confirmed they have capacity for this as the number of births in North West London is falling</a:t>
            </a:r>
          </a:p>
        </p:txBody>
      </p:sp>
      <p:sp>
        <p:nvSpPr>
          <p:cNvPr id="4" name="TextBox 3">
            <a:extLst>
              <a:ext uri="{FF2B5EF4-FFF2-40B4-BE49-F238E27FC236}">
                <a16:creationId xmlns:a16="http://schemas.microsoft.com/office/drawing/2014/main" id="{2C21BDD2-33DF-FC5F-CA22-1849B5E3C85E}"/>
              </a:ext>
            </a:extLst>
          </p:cNvPr>
          <p:cNvSpPr txBox="1"/>
          <p:nvPr/>
        </p:nvSpPr>
        <p:spPr>
          <a:xfrm>
            <a:off x="322007" y="1759117"/>
            <a:ext cx="4202368" cy="3897086"/>
          </a:xfrm>
          <a:prstGeom prst="roundRect">
            <a:avLst>
              <a:gd name="adj" fmla="val 6712"/>
            </a:avLst>
          </a:prstGeom>
          <a:solidFill>
            <a:schemeClr val="accent1">
              <a:lumMod val="40000"/>
              <a:lumOff val="60000"/>
              <a:alpha val="45000"/>
            </a:schemeClr>
          </a:solidFill>
          <a:ln w="15875">
            <a:noFill/>
          </a:ln>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status quo is not an option for consultation because: </a:t>
            </a:r>
          </a:p>
          <a:p>
            <a:pPr marL="285750" marR="0" lvl="0" indent="-285750" algn="l" defTabSz="914400" rtl="0" eaLnBrk="1" fontAlgn="auto" latinLnBrk="0" hangingPunct="1">
              <a:lnSpc>
                <a:spcPct val="100000"/>
              </a:lnSpc>
              <a:spcBef>
                <a:spcPts val="0"/>
              </a:spcBef>
              <a:spcAft>
                <a:spcPts val="300"/>
              </a:spcAft>
              <a:buClr>
                <a:srgbClr val="6059A3"/>
              </a:buClr>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way services are currently set up won’t meet the long-term needs of our population and doesn’t resolve the challenges identified in our case for change </a:t>
            </a:r>
          </a:p>
          <a:p>
            <a:pPr marL="285750" marR="0" lvl="0" indent="-285750" algn="l" defTabSz="914400" rtl="0" eaLnBrk="1" fontAlgn="auto" latinLnBrk="0" hangingPunct="1">
              <a:lnSpc>
                <a:spcPct val="100000"/>
              </a:lnSpc>
              <a:spcBef>
                <a:spcPts val="0"/>
              </a:spcBef>
              <a:spcAft>
                <a:spcPts val="300"/>
              </a:spcAft>
              <a:buClr>
                <a:srgbClr val="6059A3"/>
              </a:buClr>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300"/>
              </a:spcAft>
              <a:buClr>
                <a:srgbClr val="6059A3"/>
              </a:buClr>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Staffing services across five sites as opposed to four would continue to be a challenge and not make best use of our skilled workforce </a:t>
            </a:r>
          </a:p>
          <a:p>
            <a:pPr marL="285750" marR="0" lvl="0" indent="-285750" algn="l" defTabSz="914400" rtl="0" eaLnBrk="1" fontAlgn="auto" latinLnBrk="0" hangingPunct="1">
              <a:lnSpc>
                <a:spcPct val="100000"/>
              </a:lnSpc>
              <a:spcBef>
                <a:spcPts val="0"/>
              </a:spcBef>
              <a:spcAft>
                <a:spcPts val="300"/>
              </a:spcAft>
              <a:buClr>
                <a:srgbClr val="6059A3"/>
              </a:buClr>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300"/>
              </a:spcAft>
              <a:buClr>
                <a:srgbClr val="6059A3"/>
              </a:buClr>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neonatal unit at the Royal Free Hospital would continue to need support to maintain the skills of staff and this does not represent a long term, sustainable solution </a:t>
            </a:r>
          </a:p>
        </p:txBody>
      </p:sp>
    </p:spTree>
    <p:extLst>
      <p:ext uri="{BB962C8B-B14F-4D97-AF65-F5344CB8AC3E}">
        <p14:creationId xmlns:p14="http://schemas.microsoft.com/office/powerpoint/2010/main" val="423368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1C5775-09E4-9A09-B178-8DD950BE4160}"/>
              </a:ext>
            </a:extLst>
          </p:cNvPr>
          <p:cNvSpPr>
            <a:spLocks noGrp="1"/>
          </p:cNvSpPr>
          <p:nvPr>
            <p:ph type="body" sz="quarter" idx="10"/>
          </p:nvPr>
        </p:nvSpPr>
        <p:spPr/>
        <p:txBody>
          <a:bodyPr/>
          <a:lstStyle/>
          <a:p>
            <a:r>
              <a:rPr lang="en-GB" sz="2200" b="1" dirty="0"/>
              <a:t>Future flows have been projected for each option, using an approach which considers choice</a:t>
            </a:r>
          </a:p>
        </p:txBody>
      </p:sp>
      <p:sp>
        <p:nvSpPr>
          <p:cNvPr id="3" name="Rounded Rectangle 2">
            <a:extLst>
              <a:ext uri="{FF2B5EF4-FFF2-40B4-BE49-F238E27FC236}">
                <a16:creationId xmlns:a16="http://schemas.microsoft.com/office/drawing/2014/main" id="{5F3377E2-8387-BF6A-8903-0CF7E278AE11}"/>
              </a:ext>
            </a:extLst>
          </p:cNvPr>
          <p:cNvSpPr/>
          <p:nvPr/>
        </p:nvSpPr>
        <p:spPr>
          <a:xfrm>
            <a:off x="1133537" y="1976804"/>
            <a:ext cx="2006705" cy="1424287"/>
          </a:xfrm>
          <a:prstGeom prst="roundRect">
            <a:avLst>
              <a:gd name="adj" fmla="val 91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 each LSOA identify the closest hospital for the catchment population</a:t>
            </a:r>
          </a:p>
        </p:txBody>
      </p:sp>
      <p:sp>
        <p:nvSpPr>
          <p:cNvPr id="4" name="Rounded Rectangle 3">
            <a:extLst>
              <a:ext uri="{FF2B5EF4-FFF2-40B4-BE49-F238E27FC236}">
                <a16:creationId xmlns:a16="http://schemas.microsoft.com/office/drawing/2014/main" id="{0282A6E1-37B0-CD80-26A8-6DC914562FFC}"/>
              </a:ext>
            </a:extLst>
          </p:cNvPr>
          <p:cNvSpPr/>
          <p:nvPr/>
        </p:nvSpPr>
        <p:spPr>
          <a:xfrm>
            <a:off x="1133537" y="3507955"/>
            <a:ext cx="2006706" cy="1309677"/>
          </a:xfrm>
          <a:prstGeom prst="roundRect">
            <a:avLst>
              <a:gd name="adj" fmla="val 91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Calculate the number of deliveries at each in scope hospital in 21/22 by LSOA</a:t>
            </a:r>
          </a:p>
        </p:txBody>
      </p:sp>
      <p:sp>
        <p:nvSpPr>
          <p:cNvPr id="5" name="Rounded Rectangle 4">
            <a:extLst>
              <a:ext uri="{FF2B5EF4-FFF2-40B4-BE49-F238E27FC236}">
                <a16:creationId xmlns:a16="http://schemas.microsoft.com/office/drawing/2014/main" id="{AEB54DB4-E11D-00E3-EF63-5ED577522D4D}"/>
              </a:ext>
            </a:extLst>
          </p:cNvPr>
          <p:cNvSpPr/>
          <p:nvPr/>
        </p:nvSpPr>
        <p:spPr>
          <a:xfrm>
            <a:off x="1133537" y="4913066"/>
            <a:ext cx="2006706" cy="1430584"/>
          </a:xfrm>
          <a:prstGeom prst="roundRect">
            <a:avLst>
              <a:gd name="adj" fmla="val 91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Understand in each LSOA the number of people giving birth at their closest unit or choosing to give birth elsewhere</a:t>
            </a:r>
          </a:p>
        </p:txBody>
      </p:sp>
      <p:sp>
        <p:nvSpPr>
          <p:cNvPr id="6" name="Oval 5">
            <a:extLst>
              <a:ext uri="{FF2B5EF4-FFF2-40B4-BE49-F238E27FC236}">
                <a16:creationId xmlns:a16="http://schemas.microsoft.com/office/drawing/2014/main" id="{1CB61DE1-831F-47EA-0A67-BB2641AEBB39}"/>
              </a:ext>
            </a:extLst>
          </p:cNvPr>
          <p:cNvSpPr/>
          <p:nvPr/>
        </p:nvSpPr>
        <p:spPr>
          <a:xfrm>
            <a:off x="971109" y="1922939"/>
            <a:ext cx="324853" cy="3276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7" name="Oval 6">
            <a:extLst>
              <a:ext uri="{FF2B5EF4-FFF2-40B4-BE49-F238E27FC236}">
                <a16:creationId xmlns:a16="http://schemas.microsoft.com/office/drawing/2014/main" id="{0289F8DD-F48B-5E52-8CCF-4D4179FC1CD5}"/>
              </a:ext>
            </a:extLst>
          </p:cNvPr>
          <p:cNvSpPr/>
          <p:nvPr/>
        </p:nvSpPr>
        <p:spPr>
          <a:xfrm>
            <a:off x="971109" y="3379079"/>
            <a:ext cx="324853" cy="3276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8" name="Oval 7">
            <a:extLst>
              <a:ext uri="{FF2B5EF4-FFF2-40B4-BE49-F238E27FC236}">
                <a16:creationId xmlns:a16="http://schemas.microsoft.com/office/drawing/2014/main" id="{903DC438-8D5C-54F0-C09E-F9EB4DA2BB4B}"/>
              </a:ext>
            </a:extLst>
          </p:cNvPr>
          <p:cNvSpPr/>
          <p:nvPr/>
        </p:nvSpPr>
        <p:spPr>
          <a:xfrm>
            <a:off x="971109" y="4797230"/>
            <a:ext cx="324853" cy="327600"/>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9" name="Rounded Rectangle 8">
            <a:extLst>
              <a:ext uri="{FF2B5EF4-FFF2-40B4-BE49-F238E27FC236}">
                <a16:creationId xmlns:a16="http://schemas.microsoft.com/office/drawing/2014/main" id="{CF8841D0-40DF-62FC-D4F2-3441646AA47C}"/>
              </a:ext>
            </a:extLst>
          </p:cNvPr>
          <p:cNvSpPr/>
          <p:nvPr/>
        </p:nvSpPr>
        <p:spPr>
          <a:xfrm>
            <a:off x="3302670" y="1976804"/>
            <a:ext cx="8560467" cy="1424287"/>
          </a:xfrm>
          <a:prstGeom prst="roundRect">
            <a:avLst>
              <a:gd name="adj" fmla="val 91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catchment population for the patient flow analysis has been defined as all LSOAs in NCL where there was activity in the 2021/22 baseline year and any LSOAs for whom an NCL site is the closest hospital, this includes any populations living in neighbouring boroughs.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neighbouring ICSs have been defined as all London ICSs plus Hertfordshire and West Essex ICS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closest hospital is found using the Travel Time API (Google), calculating the travel time in minutes at peak time</a:t>
            </a:r>
          </a:p>
        </p:txBody>
      </p:sp>
      <p:sp>
        <p:nvSpPr>
          <p:cNvPr id="10" name="Rounded Rectangle 9">
            <a:extLst>
              <a:ext uri="{FF2B5EF4-FFF2-40B4-BE49-F238E27FC236}">
                <a16:creationId xmlns:a16="http://schemas.microsoft.com/office/drawing/2014/main" id="{5A61CDB8-A470-84ED-CDF9-F23B87F38361}"/>
              </a:ext>
            </a:extLst>
          </p:cNvPr>
          <p:cNvSpPr/>
          <p:nvPr/>
        </p:nvSpPr>
        <p:spPr>
          <a:xfrm>
            <a:off x="3302670" y="3507955"/>
            <a:ext cx="8560467" cy="1309677"/>
          </a:xfrm>
          <a:prstGeom prst="roundRect">
            <a:avLst>
              <a:gd name="adj" fmla="val 91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volume of activity at each of the in-scope hospitals has been calculated for each of the LSOAs in the catchment population</a:t>
            </a:r>
            <a:endParaRPr kumimoji="0" lang="en-US" sz="1300" b="0" i="0" u="none" strike="sng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hospitals that are in scope of this work are all acute NCL hospitals and the following neighbouring units: St Mary’s, Chelsea and Westminster, Northwick Park, Homerton, Whipps Cross, Royal London, Princess Alexandra, Watford General, </a:t>
            </a:r>
            <a:r>
              <a:rPr kumimoji="0" lang="en-US" sz="13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Newham</a:t>
            </a: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Luton and Lister Hospitals</a:t>
            </a:r>
          </a:p>
        </p:txBody>
      </p:sp>
      <p:sp>
        <p:nvSpPr>
          <p:cNvPr id="11" name="Rounded Rectangle 10">
            <a:extLst>
              <a:ext uri="{FF2B5EF4-FFF2-40B4-BE49-F238E27FC236}">
                <a16:creationId xmlns:a16="http://schemas.microsoft.com/office/drawing/2014/main" id="{0B6A5C6E-3463-F571-76C8-9723A0BA3CFE}"/>
              </a:ext>
            </a:extLst>
          </p:cNvPr>
          <p:cNvSpPr/>
          <p:nvPr/>
        </p:nvSpPr>
        <p:spPr>
          <a:xfrm>
            <a:off x="3302670" y="4913066"/>
            <a:ext cx="8560467" cy="1430584"/>
          </a:xfrm>
          <a:prstGeom prst="roundRect">
            <a:avLst>
              <a:gd name="adj" fmla="val 91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modelled that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everyone in an LSOA flows to their nearest unit by travel time (car/driving at peak times)</a:t>
            </a: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If this unit is modelled as closed, then the population will be modelled as flowing to the next nearest.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However, if over 80% of people in any LSOA are currently choosing to go to a unit further away than their nearest by travel time, then everyone in that LSOA is modelled to travel further to the unit of choice.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each option, when a unit closes, everyone who was modelled to go to that unit is then modelled to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 to their nearest hospital instead</a:t>
            </a:r>
          </a:p>
        </p:txBody>
      </p:sp>
      <p:sp>
        <p:nvSpPr>
          <p:cNvPr id="12" name="Rectangle 11">
            <a:extLst>
              <a:ext uri="{FF2B5EF4-FFF2-40B4-BE49-F238E27FC236}">
                <a16:creationId xmlns:a16="http://schemas.microsoft.com/office/drawing/2014/main" id="{A69AB6B9-327D-E12E-762B-426DC950F7D4}"/>
              </a:ext>
            </a:extLst>
          </p:cNvPr>
          <p:cNvSpPr/>
          <p:nvPr/>
        </p:nvSpPr>
        <p:spPr>
          <a:xfrm>
            <a:off x="1116380" y="1570953"/>
            <a:ext cx="2006706"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Approach</a:t>
            </a:r>
          </a:p>
        </p:txBody>
      </p:sp>
      <p:sp>
        <p:nvSpPr>
          <p:cNvPr id="13" name="Rectangle 12">
            <a:extLst>
              <a:ext uri="{FF2B5EF4-FFF2-40B4-BE49-F238E27FC236}">
                <a16:creationId xmlns:a16="http://schemas.microsoft.com/office/drawing/2014/main" id="{71974C09-B4ED-B525-8335-50652957C346}"/>
              </a:ext>
            </a:extLst>
          </p:cNvPr>
          <p:cNvSpPr/>
          <p:nvPr/>
        </p:nvSpPr>
        <p:spPr>
          <a:xfrm>
            <a:off x="3140242" y="1570953"/>
            <a:ext cx="2006706"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Description</a:t>
            </a:r>
          </a:p>
        </p:txBody>
      </p:sp>
      <p:cxnSp>
        <p:nvCxnSpPr>
          <p:cNvPr id="14" name="Straight Connector 13">
            <a:extLst>
              <a:ext uri="{FF2B5EF4-FFF2-40B4-BE49-F238E27FC236}">
                <a16:creationId xmlns:a16="http://schemas.microsoft.com/office/drawing/2014/main" id="{9B8D61CA-518E-0FF4-0C5D-1CB267625845}"/>
              </a:ext>
            </a:extLst>
          </p:cNvPr>
          <p:cNvCxnSpPr/>
          <p:nvPr/>
        </p:nvCxnSpPr>
        <p:spPr>
          <a:xfrm>
            <a:off x="1133535" y="1835649"/>
            <a:ext cx="10729600"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D3EED337-10E5-FB28-701B-66A09CF08A8E}"/>
              </a:ext>
            </a:extLst>
          </p:cNvPr>
          <p:cNvSpPr/>
          <p:nvPr/>
        </p:nvSpPr>
        <p:spPr>
          <a:xfrm>
            <a:off x="6430780" y="1088577"/>
            <a:ext cx="5432355" cy="688652"/>
          </a:xfrm>
          <a:prstGeom prst="roundRect">
            <a:avLst>
              <a:gd name="adj" fmla="val 91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Note: </a:t>
            </a:r>
            <a:r>
              <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LSOA is a Lower Super Output Area and is the smallest granularity of geography that is used for travel time analysis. Typically, there are 1,000-2,000 residents within an LSOA.</a:t>
            </a:r>
          </a:p>
        </p:txBody>
      </p:sp>
    </p:spTree>
    <p:extLst>
      <p:ext uri="{BB962C8B-B14F-4D97-AF65-F5344CB8AC3E}">
        <p14:creationId xmlns:p14="http://schemas.microsoft.com/office/powerpoint/2010/main" val="277920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E38CF-F42E-5AB4-92BE-7487362A16FD}"/>
              </a:ext>
            </a:extLst>
          </p:cNvPr>
          <p:cNvSpPr>
            <a:spLocks noGrp="1"/>
          </p:cNvSpPr>
          <p:nvPr>
            <p:ph type="body" sz="quarter" idx="10"/>
          </p:nvPr>
        </p:nvSpPr>
        <p:spPr>
          <a:xfrm>
            <a:off x="1133537" y="399600"/>
            <a:ext cx="7531492" cy="493376"/>
          </a:xfrm>
        </p:spPr>
        <p:txBody>
          <a:bodyPr/>
          <a:lstStyle/>
          <a:p>
            <a:r>
              <a:rPr lang="en-GB" sz="2200" b="1"/>
              <a:t>We identified the people who may be impacted by the proposals</a:t>
            </a:r>
          </a:p>
        </p:txBody>
      </p:sp>
      <p:sp>
        <p:nvSpPr>
          <p:cNvPr id="100" name="TextBox 99">
            <a:extLst>
              <a:ext uri="{FF2B5EF4-FFF2-40B4-BE49-F238E27FC236}">
                <a16:creationId xmlns:a16="http://schemas.microsoft.com/office/drawing/2014/main" id="{76FA7F8C-654B-0E24-AF02-8634D705D638}"/>
              </a:ext>
            </a:extLst>
          </p:cNvPr>
          <p:cNvSpPr txBox="1"/>
          <p:nvPr/>
        </p:nvSpPr>
        <p:spPr>
          <a:xfrm>
            <a:off x="1133537" y="1167964"/>
            <a:ext cx="10700654" cy="14619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looked at where people currently live and identified geographies whose closest hospital is Royal Free (option A) or Whittington (option B)</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the impacted populations we looked at what the next closest hospital would be and projected the activity to the next nearest unit. All activity in that LSOA is flowed to this hospital.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This modelling is based on historic activity and a set of assumptions and therefore is indicative. Whilst the modelling approach has factored in choice there may be individuals within the impacted LSOAs who choose a hospital that is further away than the closest.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7" name="Group 116">
            <a:extLst>
              <a:ext uri="{FF2B5EF4-FFF2-40B4-BE49-F238E27FC236}">
                <a16:creationId xmlns:a16="http://schemas.microsoft.com/office/drawing/2014/main" id="{2DF4A283-8622-C96E-1A9C-6785C75B1D84}"/>
              </a:ext>
            </a:extLst>
          </p:cNvPr>
          <p:cNvGrpSpPr/>
          <p:nvPr/>
        </p:nvGrpSpPr>
        <p:grpSpPr>
          <a:xfrm>
            <a:off x="1133537" y="2760768"/>
            <a:ext cx="4962463" cy="3572509"/>
            <a:chOff x="1133537" y="2156777"/>
            <a:chExt cx="4962463" cy="3833683"/>
          </a:xfrm>
        </p:grpSpPr>
        <p:grpSp>
          <p:nvGrpSpPr>
            <p:cNvPr id="56" name="Group 55">
              <a:extLst>
                <a:ext uri="{FF2B5EF4-FFF2-40B4-BE49-F238E27FC236}">
                  <a16:creationId xmlns:a16="http://schemas.microsoft.com/office/drawing/2014/main" id="{5D8CEC78-83F4-B541-D140-14343DDDF516}"/>
                </a:ext>
              </a:extLst>
            </p:cNvPr>
            <p:cNvGrpSpPr/>
            <p:nvPr/>
          </p:nvGrpSpPr>
          <p:grpSpPr>
            <a:xfrm>
              <a:off x="1133537" y="4346534"/>
              <a:ext cx="1697093" cy="1276143"/>
              <a:chOff x="4361549" y="4329257"/>
              <a:chExt cx="1697093" cy="1276143"/>
            </a:xfrm>
          </p:grpSpPr>
          <p:pic>
            <p:nvPicPr>
              <p:cNvPr id="11" name="Graphic 10" descr="Hospital with solid fill">
                <a:extLst>
                  <a:ext uri="{FF2B5EF4-FFF2-40B4-BE49-F238E27FC236}">
                    <a16:creationId xmlns:a16="http://schemas.microsoft.com/office/drawing/2014/main" id="{2F0C4A48-A07F-A94C-6777-B658DFB4C5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5349" y="4329257"/>
                <a:ext cx="889494" cy="889494"/>
              </a:xfrm>
              <a:prstGeom prst="rect">
                <a:avLst/>
              </a:prstGeom>
            </p:spPr>
          </p:pic>
          <p:sp>
            <p:nvSpPr>
              <p:cNvPr id="52" name="TextBox 51">
                <a:extLst>
                  <a:ext uri="{FF2B5EF4-FFF2-40B4-BE49-F238E27FC236}">
                    <a16:creationId xmlns:a16="http://schemas.microsoft.com/office/drawing/2014/main" id="{A63FF911-7E13-36A5-94CD-A91584570C7D}"/>
                  </a:ext>
                </a:extLst>
              </p:cNvPr>
              <p:cNvSpPr txBox="1"/>
              <p:nvPr/>
            </p:nvSpPr>
            <p:spPr>
              <a:xfrm>
                <a:off x="4361549" y="5082180"/>
                <a:ext cx="1697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A589C"/>
                    </a:solidFill>
                    <a:effectLst/>
                    <a:uLnTx/>
                    <a:uFillTx/>
                    <a:latin typeface="Arial" panose="020B0604020202020204" pitchFamily="34" charset="0"/>
                    <a:ea typeface="+mn-ea"/>
                    <a:cs typeface="Arial" panose="020B0604020202020204" pitchFamily="34" charset="0"/>
                  </a:rPr>
                  <a:t>Site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CA589C"/>
                    </a:solidFill>
                    <a:effectLst/>
                    <a:uLnTx/>
                    <a:uFillTx/>
                    <a:latin typeface="Arial" panose="020B0604020202020204" pitchFamily="34" charset="0"/>
                    <a:ea typeface="+mn-ea"/>
                    <a:cs typeface="Arial" panose="020B0604020202020204" pitchFamily="34" charset="0"/>
                  </a:rPr>
                  <a:t>(Closest)</a:t>
                </a:r>
              </a:p>
            </p:txBody>
          </p:sp>
        </p:grpSp>
        <p:cxnSp>
          <p:nvCxnSpPr>
            <p:cNvPr id="103" name="Elbow Connector 102">
              <a:extLst>
                <a:ext uri="{FF2B5EF4-FFF2-40B4-BE49-F238E27FC236}">
                  <a16:creationId xmlns:a16="http://schemas.microsoft.com/office/drawing/2014/main" id="{4D396BDD-76DD-DFA3-D824-34D2784B79E0}"/>
                </a:ext>
              </a:extLst>
            </p:cNvPr>
            <p:cNvCxnSpPr>
              <a:cxnSpLocks/>
              <a:stCxn id="4" idx="1"/>
              <a:endCxn id="11" idx="0"/>
            </p:cNvCxnSpPr>
            <p:nvPr/>
          </p:nvCxnSpPr>
          <p:spPr>
            <a:xfrm rot="10800000" flipV="1">
              <a:off x="1982085" y="3120074"/>
              <a:ext cx="1066725" cy="1226459"/>
            </a:xfrm>
            <a:prstGeom prst="bentConnector2">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7BD437FD-41EC-D610-D081-6E7FF64DAC94}"/>
                </a:ext>
              </a:extLst>
            </p:cNvPr>
            <p:cNvGrpSpPr/>
            <p:nvPr/>
          </p:nvGrpSpPr>
          <p:grpSpPr>
            <a:xfrm>
              <a:off x="1133537" y="2156777"/>
              <a:ext cx="4962463" cy="3833683"/>
              <a:chOff x="1133537" y="2156777"/>
              <a:chExt cx="4962463" cy="3833683"/>
            </a:xfrm>
          </p:grpSpPr>
          <p:sp>
            <p:nvSpPr>
              <p:cNvPr id="104" name="Rounded Rectangle 103">
                <a:extLst>
                  <a:ext uri="{FF2B5EF4-FFF2-40B4-BE49-F238E27FC236}">
                    <a16:creationId xmlns:a16="http://schemas.microsoft.com/office/drawing/2014/main" id="{F4C27781-9285-1772-892C-D23C17823CD9}"/>
                  </a:ext>
                </a:extLst>
              </p:cNvPr>
              <p:cNvSpPr/>
              <p:nvPr/>
            </p:nvSpPr>
            <p:spPr>
              <a:xfrm>
                <a:off x="1133537" y="2550306"/>
                <a:ext cx="4962463" cy="3440154"/>
              </a:xfrm>
              <a:prstGeom prst="roundRect">
                <a:avLst>
                  <a:gd name="adj" fmla="val 6701"/>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 name="TextBox 107">
                <a:extLst>
                  <a:ext uri="{FF2B5EF4-FFF2-40B4-BE49-F238E27FC236}">
                    <a16:creationId xmlns:a16="http://schemas.microsoft.com/office/drawing/2014/main" id="{A7077F5B-C2B2-6AB1-BC56-2913AFA1D24F}"/>
                  </a:ext>
                </a:extLst>
              </p:cNvPr>
              <p:cNvSpPr txBox="1"/>
              <p:nvPr/>
            </p:nvSpPr>
            <p:spPr>
              <a:xfrm>
                <a:off x="1288783" y="2156777"/>
                <a:ext cx="456166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Currently: where people go now (the closest)</a:t>
                </a:r>
              </a:p>
            </p:txBody>
          </p:sp>
        </p:grpSp>
      </p:grpSp>
      <p:grpSp>
        <p:nvGrpSpPr>
          <p:cNvPr id="118" name="Group 117">
            <a:extLst>
              <a:ext uri="{FF2B5EF4-FFF2-40B4-BE49-F238E27FC236}">
                <a16:creationId xmlns:a16="http://schemas.microsoft.com/office/drawing/2014/main" id="{5D7FEAE0-E217-F1FB-B5B3-EAEC9C79D849}"/>
              </a:ext>
            </a:extLst>
          </p:cNvPr>
          <p:cNvGrpSpPr/>
          <p:nvPr/>
        </p:nvGrpSpPr>
        <p:grpSpPr>
          <a:xfrm>
            <a:off x="6788450" y="2760498"/>
            <a:ext cx="4962464" cy="3572777"/>
            <a:chOff x="1133536" y="2156488"/>
            <a:chExt cx="4962464" cy="3833972"/>
          </a:xfrm>
        </p:grpSpPr>
        <p:grpSp>
          <p:nvGrpSpPr>
            <p:cNvPr id="119" name="Group 118">
              <a:extLst>
                <a:ext uri="{FF2B5EF4-FFF2-40B4-BE49-F238E27FC236}">
                  <a16:creationId xmlns:a16="http://schemas.microsoft.com/office/drawing/2014/main" id="{29C2825B-EF76-5EC2-6A65-ECFEF592BE51}"/>
                </a:ext>
              </a:extLst>
            </p:cNvPr>
            <p:cNvGrpSpPr/>
            <p:nvPr/>
          </p:nvGrpSpPr>
          <p:grpSpPr>
            <a:xfrm>
              <a:off x="1133537" y="4346534"/>
              <a:ext cx="1697093" cy="1276143"/>
              <a:chOff x="4361549" y="4329257"/>
              <a:chExt cx="1697093" cy="1276143"/>
            </a:xfrm>
          </p:grpSpPr>
          <p:pic>
            <p:nvPicPr>
              <p:cNvPr id="131" name="Graphic 130" descr="Hospital with solid fill">
                <a:extLst>
                  <a:ext uri="{FF2B5EF4-FFF2-40B4-BE49-F238E27FC236}">
                    <a16:creationId xmlns:a16="http://schemas.microsoft.com/office/drawing/2014/main" id="{60339AB6-53D3-844C-B5E6-84ACFF952B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5349" y="4329257"/>
                <a:ext cx="889494" cy="889494"/>
              </a:xfrm>
              <a:prstGeom prst="rect">
                <a:avLst/>
              </a:prstGeom>
            </p:spPr>
          </p:pic>
          <p:sp>
            <p:nvSpPr>
              <p:cNvPr id="132" name="TextBox 131">
                <a:extLst>
                  <a:ext uri="{FF2B5EF4-FFF2-40B4-BE49-F238E27FC236}">
                    <a16:creationId xmlns:a16="http://schemas.microsoft.com/office/drawing/2014/main" id="{5CDF6855-622E-8B4B-DAD8-CF5BE54C3360}"/>
                  </a:ext>
                </a:extLst>
              </p:cNvPr>
              <p:cNvSpPr txBox="1"/>
              <p:nvPr/>
            </p:nvSpPr>
            <p:spPr>
              <a:xfrm>
                <a:off x="4361549" y="5082180"/>
                <a:ext cx="1697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A589C">
                        <a:lumMod val="40000"/>
                        <a:lumOff val="60000"/>
                      </a:srgbClr>
                    </a:solidFill>
                    <a:effectLst/>
                    <a:uLnTx/>
                    <a:uFillTx/>
                    <a:latin typeface="Arial" panose="020B0604020202020204" pitchFamily="34" charset="0"/>
                    <a:ea typeface="+mn-ea"/>
                    <a:cs typeface="Arial" panose="020B0604020202020204" pitchFamily="34" charset="0"/>
                  </a:rPr>
                  <a:t>Site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CA589C">
                        <a:lumMod val="40000"/>
                        <a:lumOff val="60000"/>
                      </a:srgbClr>
                    </a:solidFill>
                    <a:effectLst/>
                    <a:uLnTx/>
                    <a:uFillTx/>
                    <a:latin typeface="Arial" panose="020B0604020202020204" pitchFamily="34" charset="0"/>
                    <a:ea typeface="+mn-ea"/>
                    <a:cs typeface="Arial" panose="020B0604020202020204" pitchFamily="34" charset="0"/>
                  </a:rPr>
                  <a:t>(CLOSED)</a:t>
                </a:r>
              </a:p>
            </p:txBody>
          </p:sp>
        </p:grpSp>
        <p:grpSp>
          <p:nvGrpSpPr>
            <p:cNvPr id="120" name="Group 119">
              <a:extLst>
                <a:ext uri="{FF2B5EF4-FFF2-40B4-BE49-F238E27FC236}">
                  <a16:creationId xmlns:a16="http://schemas.microsoft.com/office/drawing/2014/main" id="{A8F000BA-B9D6-348D-C132-E4009561863A}"/>
                </a:ext>
              </a:extLst>
            </p:cNvPr>
            <p:cNvGrpSpPr/>
            <p:nvPr/>
          </p:nvGrpSpPr>
          <p:grpSpPr>
            <a:xfrm>
              <a:off x="4251440" y="4358771"/>
              <a:ext cx="1800246" cy="1321016"/>
              <a:chOff x="7479185" y="2007801"/>
              <a:chExt cx="1800246" cy="1321016"/>
            </a:xfrm>
          </p:grpSpPr>
          <p:pic>
            <p:nvPicPr>
              <p:cNvPr id="129" name="Graphic 128" descr="Hospital with solid fill">
                <a:extLst>
                  <a:ext uri="{FF2B5EF4-FFF2-40B4-BE49-F238E27FC236}">
                    <a16:creationId xmlns:a16="http://schemas.microsoft.com/office/drawing/2014/main" id="{B27D1B00-2409-F231-12F2-7158F831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34561" y="2007801"/>
                <a:ext cx="889494" cy="889494"/>
              </a:xfrm>
              <a:prstGeom prst="rect">
                <a:avLst/>
              </a:prstGeom>
            </p:spPr>
          </p:pic>
          <p:sp>
            <p:nvSpPr>
              <p:cNvPr id="130" name="TextBox 129">
                <a:extLst>
                  <a:ext uri="{FF2B5EF4-FFF2-40B4-BE49-F238E27FC236}">
                    <a16:creationId xmlns:a16="http://schemas.microsoft.com/office/drawing/2014/main" id="{CBB80C5D-A14D-D5B0-3F65-FB4D54F734BC}"/>
                  </a:ext>
                </a:extLst>
              </p:cNvPr>
              <p:cNvSpPr txBox="1"/>
              <p:nvPr/>
            </p:nvSpPr>
            <p:spPr>
              <a:xfrm>
                <a:off x="7479185" y="2767346"/>
                <a:ext cx="1800246" cy="561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9B9D"/>
                    </a:solidFill>
                    <a:effectLst/>
                    <a:uLnTx/>
                    <a:uFillTx/>
                    <a:latin typeface="Arial" panose="020B0604020202020204" pitchFamily="34" charset="0"/>
                    <a:ea typeface="+mn-ea"/>
                    <a:cs typeface="Arial" panose="020B0604020202020204" pitchFamily="34" charset="0"/>
                  </a:rPr>
                  <a:t>Site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B9B9D"/>
                    </a:solidFill>
                    <a:effectLst/>
                    <a:uLnTx/>
                    <a:uFillTx/>
                    <a:latin typeface="Arial" panose="020B0604020202020204" pitchFamily="34" charset="0"/>
                    <a:ea typeface="+mn-ea"/>
                    <a:cs typeface="Arial" panose="020B0604020202020204" pitchFamily="34" charset="0"/>
                  </a:rPr>
                  <a:t>(Next closest)</a:t>
                </a:r>
              </a:p>
            </p:txBody>
          </p:sp>
        </p:grpSp>
        <p:cxnSp>
          <p:nvCxnSpPr>
            <p:cNvPr id="123" name="Elbow Connector 122">
              <a:extLst>
                <a:ext uri="{FF2B5EF4-FFF2-40B4-BE49-F238E27FC236}">
                  <a16:creationId xmlns:a16="http://schemas.microsoft.com/office/drawing/2014/main" id="{7EA6E753-9FD7-2D6E-677E-CF0A95AE559E}"/>
                </a:ext>
              </a:extLst>
            </p:cNvPr>
            <p:cNvCxnSpPr>
              <a:cxnSpLocks/>
              <a:stCxn id="14" idx="3"/>
              <a:endCxn id="129" idx="0"/>
            </p:cNvCxnSpPr>
            <p:nvPr/>
          </p:nvCxnSpPr>
          <p:spPr>
            <a:xfrm>
              <a:off x="4135575" y="3120076"/>
              <a:ext cx="1015988" cy="1238695"/>
            </a:xfrm>
            <a:prstGeom prst="bentConnector2">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45016345-E9F9-47B8-E63B-F7ABD2339D01}"/>
                </a:ext>
              </a:extLst>
            </p:cNvPr>
            <p:cNvGrpSpPr/>
            <p:nvPr/>
          </p:nvGrpSpPr>
          <p:grpSpPr>
            <a:xfrm>
              <a:off x="1133536" y="2156488"/>
              <a:ext cx="4962464" cy="3833972"/>
              <a:chOff x="1133536" y="2156488"/>
              <a:chExt cx="4962464" cy="3833972"/>
            </a:xfrm>
          </p:grpSpPr>
          <p:sp>
            <p:nvSpPr>
              <p:cNvPr id="125" name="Rounded Rectangle 124">
                <a:extLst>
                  <a:ext uri="{FF2B5EF4-FFF2-40B4-BE49-F238E27FC236}">
                    <a16:creationId xmlns:a16="http://schemas.microsoft.com/office/drawing/2014/main" id="{3C455C8B-3153-6C36-91D5-1AB46DAA0335}"/>
                  </a:ext>
                </a:extLst>
              </p:cNvPr>
              <p:cNvSpPr/>
              <p:nvPr/>
            </p:nvSpPr>
            <p:spPr>
              <a:xfrm>
                <a:off x="1133537" y="2550306"/>
                <a:ext cx="4962463" cy="3440154"/>
              </a:xfrm>
              <a:prstGeom prst="roundRect">
                <a:avLst>
                  <a:gd name="adj" fmla="val 6701"/>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6" name="TextBox 125">
                <a:extLst>
                  <a:ext uri="{FF2B5EF4-FFF2-40B4-BE49-F238E27FC236}">
                    <a16:creationId xmlns:a16="http://schemas.microsoft.com/office/drawing/2014/main" id="{4361F18D-D925-7396-D9BF-4E560A86EC36}"/>
                  </a:ext>
                </a:extLst>
              </p:cNvPr>
              <p:cNvSpPr txBox="1"/>
              <p:nvPr/>
            </p:nvSpPr>
            <p:spPr>
              <a:xfrm>
                <a:off x="1133536" y="2156488"/>
                <a:ext cx="49624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Future: Predicted flow if maternity unit at Site A closed</a:t>
                </a:r>
              </a:p>
            </p:txBody>
          </p:sp>
        </p:grpSp>
      </p:grpSp>
      <p:pic>
        <p:nvPicPr>
          <p:cNvPr id="4" name="Graphic 3" descr="User with solid fill">
            <a:extLst>
              <a:ext uri="{FF2B5EF4-FFF2-40B4-BE49-F238E27FC236}">
                <a16:creationId xmlns:a16="http://schemas.microsoft.com/office/drawing/2014/main" id="{12F76481-9339-209A-E5A2-AC0B725D5E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48809" y="3092481"/>
            <a:ext cx="1131918" cy="1131918"/>
          </a:xfrm>
          <a:prstGeom prst="rect">
            <a:avLst/>
          </a:prstGeom>
        </p:spPr>
      </p:pic>
      <p:pic>
        <p:nvPicPr>
          <p:cNvPr id="14" name="Graphic 13" descr="User with solid fill">
            <a:extLst>
              <a:ext uri="{FF2B5EF4-FFF2-40B4-BE49-F238E27FC236}">
                <a16:creationId xmlns:a16="http://schemas.microsoft.com/office/drawing/2014/main" id="{A67A1D46-E496-F2C3-5630-2693A0C6A4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58571" y="3092481"/>
            <a:ext cx="1131918" cy="1131918"/>
          </a:xfrm>
          <a:prstGeom prst="rect">
            <a:avLst/>
          </a:prstGeom>
        </p:spPr>
      </p:pic>
    </p:spTree>
    <p:extLst>
      <p:ext uri="{BB962C8B-B14F-4D97-AF65-F5344CB8AC3E}">
        <p14:creationId xmlns:p14="http://schemas.microsoft.com/office/powerpoint/2010/main" val="177592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51CA9F-5765-FF95-0659-2014425CC4AB}"/>
              </a:ext>
            </a:extLst>
          </p:cNvPr>
          <p:cNvSpPr>
            <a:spLocks noGrp="1"/>
          </p:cNvSpPr>
          <p:nvPr>
            <p:ph type="body" sz="quarter" idx="10"/>
          </p:nvPr>
        </p:nvSpPr>
        <p:spPr/>
        <p:txBody>
          <a:bodyPr/>
          <a:lstStyle/>
          <a:p>
            <a:r>
              <a:rPr lang="en-GB" sz="2200" b="1" dirty="0"/>
              <a:t>The proposals in option A would result in 2,560 deliveries being being moved to another unit</a:t>
            </a:r>
          </a:p>
        </p:txBody>
      </p:sp>
      <p:sp>
        <p:nvSpPr>
          <p:cNvPr id="4" name="TextBox 3">
            <a:extLst>
              <a:ext uri="{FF2B5EF4-FFF2-40B4-BE49-F238E27FC236}">
                <a16:creationId xmlns:a16="http://schemas.microsoft.com/office/drawing/2014/main" id="{9C0A413B-57D5-BE02-1A04-A8650FFC3313}"/>
              </a:ext>
            </a:extLst>
          </p:cNvPr>
          <p:cNvSpPr txBox="1"/>
          <p:nvPr/>
        </p:nvSpPr>
        <p:spPr>
          <a:xfrm>
            <a:off x="1133538" y="1227910"/>
            <a:ext cx="3801320" cy="5016136"/>
          </a:xfrm>
          <a:prstGeom prst="roundRect">
            <a:avLst>
              <a:gd name="adj" fmla="val 49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5720" rIns="91440" bIns="45720" rtlCol="0" anchor="ctr">
            <a:noAutofit/>
          </a:bodyPr>
          <a:lstStyle/>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Based on future activity modelling, in option A, 2,560 deliveries are would be moved from the Royal Free Hospital to another unit. This includes units that may be outside of NCL.</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Of the 2,560, 73% (1,860) are NCL residents and the remaining 27% (700) are non-NCL residents. </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Of the non-NCL residents impacted 558 are NWL residents</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Of the NWL residents impacted:</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Brent: 380</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Ealing: 18</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Harrow: 124</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Hillingdon: 8</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Hounslow: 1</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Westminster: 27</a:t>
            </a:r>
          </a:p>
          <a:p>
            <a:pPr marL="285750" marR="0" lvl="1" indent="-2857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The proportion of total deliveries impacted by NWL borough is set out in the graph to the right</a:t>
            </a:r>
          </a:p>
        </p:txBody>
      </p:sp>
      <p:sp>
        <p:nvSpPr>
          <p:cNvPr id="6" name="TextBox 5">
            <a:extLst>
              <a:ext uri="{FF2B5EF4-FFF2-40B4-BE49-F238E27FC236}">
                <a16:creationId xmlns:a16="http://schemas.microsoft.com/office/drawing/2014/main" id="{A40ACEEB-9EDC-23FB-7F2A-399D86F0B132}"/>
              </a:ext>
            </a:extLst>
          </p:cNvPr>
          <p:cNvSpPr txBox="1"/>
          <p:nvPr/>
        </p:nvSpPr>
        <p:spPr>
          <a:xfrm>
            <a:off x="5115339" y="1178474"/>
            <a:ext cx="5791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Proportion of activity which may being impacted by borough</a:t>
            </a:r>
          </a:p>
        </p:txBody>
      </p:sp>
      <p:cxnSp>
        <p:nvCxnSpPr>
          <p:cNvPr id="8" name="Straight Connector 7">
            <a:extLst>
              <a:ext uri="{FF2B5EF4-FFF2-40B4-BE49-F238E27FC236}">
                <a16:creationId xmlns:a16="http://schemas.microsoft.com/office/drawing/2014/main" id="{A5A1E5DD-C649-70DD-70F3-C7C9F81F9968}"/>
              </a:ext>
            </a:extLst>
          </p:cNvPr>
          <p:cNvCxnSpPr>
            <a:cxnSpLocks/>
          </p:cNvCxnSpPr>
          <p:nvPr/>
        </p:nvCxnSpPr>
        <p:spPr>
          <a:xfrm>
            <a:off x="5155096" y="1520414"/>
            <a:ext cx="652385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8F98562C-2CB7-87C0-AEF8-157C779190B6}"/>
              </a:ext>
            </a:extLst>
          </p:cNvPr>
          <p:cNvSpPr/>
          <p:nvPr/>
        </p:nvSpPr>
        <p:spPr>
          <a:xfrm>
            <a:off x="10084904" y="0"/>
            <a:ext cx="2107096" cy="18865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Option A</a:t>
            </a:r>
          </a:p>
        </p:txBody>
      </p:sp>
      <p:graphicFrame>
        <p:nvGraphicFramePr>
          <p:cNvPr id="5" name="Chart 4">
            <a:extLst>
              <a:ext uri="{FF2B5EF4-FFF2-40B4-BE49-F238E27FC236}">
                <a16:creationId xmlns:a16="http://schemas.microsoft.com/office/drawing/2014/main" id="{4DAA4647-6219-9796-ACD8-B4C401A424E0}"/>
              </a:ext>
            </a:extLst>
          </p:cNvPr>
          <p:cNvGraphicFramePr/>
          <p:nvPr/>
        </p:nvGraphicFramePr>
        <p:xfrm>
          <a:off x="5056021" y="1581004"/>
          <a:ext cx="6926470" cy="4877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645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C4F9B5-98CE-4F5F-E087-ACDF5E542D9E}"/>
              </a:ext>
            </a:extLst>
          </p:cNvPr>
          <p:cNvSpPr>
            <a:spLocks noGrp="1"/>
          </p:cNvSpPr>
          <p:nvPr>
            <p:ph type="body" sz="quarter" idx="10"/>
          </p:nvPr>
        </p:nvSpPr>
        <p:spPr>
          <a:xfrm>
            <a:off x="1027519" y="367266"/>
            <a:ext cx="7546638" cy="493376"/>
          </a:xfrm>
        </p:spPr>
        <p:txBody>
          <a:bodyPr/>
          <a:lstStyle/>
          <a:p>
            <a:r>
              <a:rPr lang="en-GB" sz="2200" b="1" dirty="0"/>
              <a:t>In option A, the majority of impacted residents in Harrow are projected to flow to Barnet Hospital</a:t>
            </a:r>
          </a:p>
        </p:txBody>
      </p:sp>
      <p:graphicFrame>
        <p:nvGraphicFramePr>
          <p:cNvPr id="3" name="Chart 2">
            <a:extLst>
              <a:ext uri="{FF2B5EF4-FFF2-40B4-BE49-F238E27FC236}">
                <a16:creationId xmlns:a16="http://schemas.microsoft.com/office/drawing/2014/main" id="{EE2DED68-54D6-2A34-6308-4141F1BCAC73}"/>
              </a:ext>
            </a:extLst>
          </p:cNvPr>
          <p:cNvGraphicFramePr/>
          <p:nvPr/>
        </p:nvGraphicFramePr>
        <p:xfrm>
          <a:off x="6032555" y="1727099"/>
          <a:ext cx="5430575" cy="451694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D9A1BEF-7F82-E325-6D30-FF5A7D09E197}"/>
              </a:ext>
            </a:extLst>
          </p:cNvPr>
          <p:cNvSpPr txBox="1"/>
          <p:nvPr/>
        </p:nvSpPr>
        <p:spPr>
          <a:xfrm>
            <a:off x="5486400" y="1270847"/>
            <a:ext cx="64008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Option A: Projected deliveries by site for all impacted Harrow residents</a:t>
            </a:r>
          </a:p>
        </p:txBody>
      </p:sp>
      <p:cxnSp>
        <p:nvCxnSpPr>
          <p:cNvPr id="5" name="Straight Connector 4">
            <a:extLst>
              <a:ext uri="{FF2B5EF4-FFF2-40B4-BE49-F238E27FC236}">
                <a16:creationId xmlns:a16="http://schemas.microsoft.com/office/drawing/2014/main" id="{86767FCA-DC23-973C-B55C-296A5DD4DE6F}"/>
              </a:ext>
            </a:extLst>
          </p:cNvPr>
          <p:cNvCxnSpPr>
            <a:cxnSpLocks/>
          </p:cNvCxnSpPr>
          <p:nvPr/>
        </p:nvCxnSpPr>
        <p:spPr>
          <a:xfrm>
            <a:off x="5645426" y="1578624"/>
            <a:ext cx="568518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9C7AFA8-BC5D-FDB3-3E26-CB88234F8B64}"/>
              </a:ext>
            </a:extLst>
          </p:cNvPr>
          <p:cNvSpPr txBox="1"/>
          <p:nvPr/>
        </p:nvSpPr>
        <p:spPr>
          <a:xfrm>
            <a:off x="1133538" y="1227910"/>
            <a:ext cx="4246845" cy="5016136"/>
          </a:xfrm>
          <a:prstGeom prst="roundRect">
            <a:avLst>
              <a:gd name="adj" fmla="val 49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5720" rIns="91440" bIns="45720" rtlCol="0" anchor="ctr">
            <a:noAutofit/>
          </a:bodyPr>
          <a:lstStyle/>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Based on future activity modelling, in option A, 2,560 deliveries would be moved from the Royal Free Hospital to another unit. This includes units that may be outside of NCL.</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Of the 2,560, 73% (1,860) are NCL residents and the remaining 27% (700) are non-NCL residents. </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Of the non-NCL residents impacted 558 are NWL residents</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Of the NWL residents impacted </a:t>
            </a:r>
            <a:r>
              <a:rPr kumimoji="0" lang="en-GB" sz="1300" b="1" i="0" u="none" strike="noStrike" kern="1200" cap="none" spc="0" normalizeH="0" baseline="0" noProof="0" dirty="0">
                <a:ln>
                  <a:noFill/>
                </a:ln>
                <a:solidFill>
                  <a:prstClr val="black"/>
                </a:solidFill>
                <a:effectLst/>
                <a:uLnTx/>
                <a:uFillTx/>
                <a:latin typeface="Arial"/>
                <a:ea typeface="+mn-ea"/>
                <a:cs typeface="Arial"/>
              </a:rPr>
              <a:t>124 are Harrow residents</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Based on the modelling the impacted residents have been modelled to flow to the next nearest hospital by driving at peak times as follows:</a:t>
            </a:r>
          </a:p>
          <a:p>
            <a:pPr marL="742950" marR="0" lvl="1"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Barnet: 90</a:t>
            </a:r>
          </a:p>
          <a:p>
            <a:pPr marL="742950" marR="0" lvl="1"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Northwick park: 26</a:t>
            </a:r>
          </a:p>
          <a:p>
            <a:pPr marL="742950" marR="0" lvl="1"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Watford General Hospital: 8</a:t>
            </a:r>
          </a:p>
          <a:p>
            <a:pPr marL="0" marR="0" lvl="0" indent="0" algn="l" defTabSz="914400" rtl="0" eaLnBrk="1" fontAlgn="auto" latinLnBrk="0" hangingPunct="1">
              <a:lnSpc>
                <a:spcPct val="100000"/>
              </a:lnSpc>
              <a:spcBef>
                <a:spcPts val="0"/>
              </a:spcBef>
              <a:spcAft>
                <a:spcPts val="600"/>
              </a:spcAft>
              <a:buClr>
                <a:srgbClr val="6059A3"/>
              </a:buClr>
              <a:buSzTx/>
              <a:buFontTx/>
              <a:buNone/>
              <a:tabLst/>
              <a:defRPr/>
            </a:pPr>
            <a:endParaRPr kumimoji="0" lang="en-GB" sz="13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Rounded Rectangle 7">
            <a:extLst>
              <a:ext uri="{FF2B5EF4-FFF2-40B4-BE49-F238E27FC236}">
                <a16:creationId xmlns:a16="http://schemas.microsoft.com/office/drawing/2014/main" id="{40DC5E61-ECBB-51A4-6115-1EB312C378E5}"/>
              </a:ext>
            </a:extLst>
          </p:cNvPr>
          <p:cNvSpPr/>
          <p:nvPr/>
        </p:nvSpPr>
        <p:spPr>
          <a:xfrm>
            <a:off x="10084904" y="0"/>
            <a:ext cx="2107096" cy="18865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Option A</a:t>
            </a:r>
          </a:p>
        </p:txBody>
      </p:sp>
    </p:spTree>
    <p:extLst>
      <p:ext uri="{BB962C8B-B14F-4D97-AF65-F5344CB8AC3E}">
        <p14:creationId xmlns:p14="http://schemas.microsoft.com/office/powerpoint/2010/main" val="6771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0ACEEB-9EDC-23FB-7F2A-399D86F0B132}"/>
              </a:ext>
            </a:extLst>
          </p:cNvPr>
          <p:cNvSpPr txBox="1"/>
          <p:nvPr/>
        </p:nvSpPr>
        <p:spPr>
          <a:xfrm>
            <a:off x="5115339" y="1178474"/>
            <a:ext cx="5791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Proportion of activity which may being impacted by borough</a:t>
            </a:r>
          </a:p>
        </p:txBody>
      </p:sp>
      <p:cxnSp>
        <p:nvCxnSpPr>
          <p:cNvPr id="8" name="Straight Connector 7">
            <a:extLst>
              <a:ext uri="{FF2B5EF4-FFF2-40B4-BE49-F238E27FC236}">
                <a16:creationId xmlns:a16="http://schemas.microsoft.com/office/drawing/2014/main" id="{A5A1E5DD-C649-70DD-70F3-C7C9F81F9968}"/>
              </a:ext>
            </a:extLst>
          </p:cNvPr>
          <p:cNvCxnSpPr>
            <a:cxnSpLocks/>
          </p:cNvCxnSpPr>
          <p:nvPr/>
        </p:nvCxnSpPr>
        <p:spPr>
          <a:xfrm>
            <a:off x="5155096" y="1520414"/>
            <a:ext cx="652385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4DAA4647-6219-9796-ACD8-B4C401A424E0}"/>
              </a:ext>
            </a:extLst>
          </p:cNvPr>
          <p:cNvGraphicFramePr/>
          <p:nvPr/>
        </p:nvGraphicFramePr>
        <p:xfrm>
          <a:off x="5056021" y="1581004"/>
          <a:ext cx="6926470" cy="4877396"/>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a:extLst>
              <a:ext uri="{FF2B5EF4-FFF2-40B4-BE49-F238E27FC236}">
                <a16:creationId xmlns:a16="http://schemas.microsoft.com/office/drawing/2014/main" id="{ECBC53E5-9F67-7541-C922-DDBD5F8C3F67}"/>
              </a:ext>
            </a:extLst>
          </p:cNvPr>
          <p:cNvSpPr/>
          <p:nvPr/>
        </p:nvSpPr>
        <p:spPr>
          <a:xfrm>
            <a:off x="10084904" y="0"/>
            <a:ext cx="2107096" cy="18865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Option B</a:t>
            </a:r>
          </a:p>
        </p:txBody>
      </p:sp>
      <p:sp>
        <p:nvSpPr>
          <p:cNvPr id="11" name="Text Placeholder 1">
            <a:extLst>
              <a:ext uri="{FF2B5EF4-FFF2-40B4-BE49-F238E27FC236}">
                <a16:creationId xmlns:a16="http://schemas.microsoft.com/office/drawing/2014/main" id="{DFE38618-E2E0-7E64-9FB5-120B76B24E43}"/>
              </a:ext>
            </a:extLst>
          </p:cNvPr>
          <p:cNvSpPr txBox="1">
            <a:spLocks/>
          </p:cNvSpPr>
          <p:nvPr/>
        </p:nvSpPr>
        <p:spPr>
          <a:xfrm>
            <a:off x="1133537" y="399600"/>
            <a:ext cx="6941684" cy="493376"/>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4000" kern="1200" baseline="0">
                <a:solidFill>
                  <a:srgbClr val="4D4D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4D4D4C"/>
                </a:solidFill>
                <a:effectLst/>
                <a:uLnTx/>
                <a:uFillTx/>
                <a:latin typeface="Arial" panose="020B0604020202020204" pitchFamily="34" charset="0"/>
                <a:ea typeface="+mn-ea"/>
                <a:cs typeface="Arial" panose="020B0604020202020204" pitchFamily="34" charset="0"/>
              </a:rPr>
              <a:t>The proposals in option B would result in 3,391 deliveries being being moved to another unit</a:t>
            </a:r>
            <a:endParaRPr kumimoji="0" lang="en-GB" sz="2200" b="1" i="0" u="none" strike="noStrike" kern="1200" cap="none" spc="0" normalizeH="0" baseline="0" noProof="0" dirty="0">
              <a:ln>
                <a:noFill/>
              </a:ln>
              <a:solidFill>
                <a:srgbClr val="4D4D4C"/>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91CDF8FE-03FD-2267-877D-84193685DF3B}"/>
              </a:ext>
            </a:extLst>
          </p:cNvPr>
          <p:cNvSpPr txBox="1"/>
          <p:nvPr/>
        </p:nvSpPr>
        <p:spPr>
          <a:xfrm>
            <a:off x="1133538" y="1227909"/>
            <a:ext cx="3922483" cy="5016137"/>
          </a:xfrm>
          <a:prstGeom prst="roundRect">
            <a:avLst>
              <a:gd name="adj" fmla="val 49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5720" rIns="91440" bIns="45720" rtlCol="0" anchor="ctr">
            <a:noAutofit/>
          </a:bodyPr>
          <a:lstStyle/>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Based on future activity modelling, in option B, 3,391 deliveries would be moved from the Whittington Hospital to another unit. This includes units that may be outside of NCL.</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Of the 3,391, 88% (2,978) are NCL residents and the remaining 11% (413) are non-NCL residents. </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Of the non-NCL residents impacted 39 are NWL residents</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Of the NWL residents impacted:</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Brent: 27</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Ealing: 2</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Hammersmith and Fulham: 1</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Harrow: 1</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Hillingdon: 2</a:t>
            </a:r>
          </a:p>
          <a:p>
            <a:pPr marL="742950" marR="0" lvl="2" indent="-285750" algn="l" defTabSz="914400" rtl="0" eaLnBrk="1" fontAlgn="auto" latinLnBrk="0" hangingPunct="1">
              <a:lnSpc>
                <a:spcPct val="100000"/>
              </a:lnSpc>
              <a:spcBef>
                <a:spcPts val="0"/>
              </a:spcBef>
              <a:spcAft>
                <a:spcPts val="600"/>
              </a:spcAft>
              <a:buClr>
                <a:srgbClr val="6059A3"/>
              </a:buClr>
              <a:buSzTx/>
              <a:buFont typeface="System Font Regular"/>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Westminster: 6</a:t>
            </a:r>
          </a:p>
          <a:p>
            <a:pPr marL="285750" marR="0" lvl="1" indent="-2857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The proportion of total deliveries impacted by borough is set out in the graph to the right</a:t>
            </a:r>
          </a:p>
          <a:p>
            <a:pPr marL="171450" marR="0" lvl="0" indent="-171450" algn="l" defTabSz="914400" rtl="0" eaLnBrk="1" fontAlgn="auto" latinLnBrk="0" hangingPunct="1">
              <a:lnSpc>
                <a:spcPct val="100000"/>
              </a:lnSpc>
              <a:spcBef>
                <a:spcPts val="0"/>
              </a:spcBef>
              <a:spcAft>
                <a:spcPts val="600"/>
              </a:spcAft>
              <a:buClr>
                <a:srgbClr val="6059A3"/>
              </a:buClr>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85198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6E012-C77F-9143-7499-716862CA5903}"/>
              </a:ext>
            </a:extLst>
          </p:cNvPr>
          <p:cNvSpPr>
            <a:spLocks noGrp="1"/>
          </p:cNvSpPr>
          <p:nvPr>
            <p:ph type="body" sz="quarter" idx="10"/>
          </p:nvPr>
        </p:nvSpPr>
        <p:spPr>
          <a:xfrm>
            <a:off x="1133536" y="229003"/>
            <a:ext cx="7642163" cy="493376"/>
          </a:xfrm>
        </p:spPr>
        <p:txBody>
          <a:bodyPr/>
          <a:lstStyle/>
          <a:p>
            <a:r>
              <a:rPr lang="en-GB" sz="2200" b="1"/>
              <a:t>We have built up an understanding of the impact of our proposals through our Interim Integrated Impact Assessment </a:t>
            </a:r>
          </a:p>
        </p:txBody>
      </p:sp>
      <p:pic>
        <p:nvPicPr>
          <p:cNvPr id="3" name="Picture 2">
            <a:extLst>
              <a:ext uri="{FF2B5EF4-FFF2-40B4-BE49-F238E27FC236}">
                <a16:creationId xmlns:a16="http://schemas.microsoft.com/office/drawing/2014/main" id="{72DC37E6-CF96-8E9F-E115-BA502D7DFDB0}"/>
              </a:ext>
            </a:extLst>
          </p:cNvPr>
          <p:cNvPicPr>
            <a:picLocks noChangeAspect="1"/>
          </p:cNvPicPr>
          <p:nvPr/>
        </p:nvPicPr>
        <p:blipFill>
          <a:blip r:embed="rId2"/>
          <a:stretch>
            <a:fillRect/>
          </a:stretch>
        </p:blipFill>
        <p:spPr>
          <a:xfrm>
            <a:off x="6988629" y="1224278"/>
            <a:ext cx="5082574" cy="2379451"/>
          </a:xfrm>
          <a:prstGeom prst="rect">
            <a:avLst/>
          </a:prstGeom>
        </p:spPr>
      </p:pic>
      <p:sp>
        <p:nvSpPr>
          <p:cNvPr id="23" name="Rectangle: Rounded Corners 22">
            <a:extLst>
              <a:ext uri="{FF2B5EF4-FFF2-40B4-BE49-F238E27FC236}">
                <a16:creationId xmlns:a16="http://schemas.microsoft.com/office/drawing/2014/main" id="{92D8FA9B-8A61-6F1A-CC19-5B28169B3721}"/>
              </a:ext>
            </a:extLst>
          </p:cNvPr>
          <p:cNvSpPr/>
          <p:nvPr/>
        </p:nvSpPr>
        <p:spPr>
          <a:xfrm>
            <a:off x="1034477" y="1224278"/>
            <a:ext cx="5860264" cy="2981962"/>
          </a:xfrm>
          <a:prstGeom prst="roundRect">
            <a:avLst>
              <a:gd name="adj" fmla="val 2832"/>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
                <a:srgbClr val="CA589C"/>
              </a:buClr>
              <a:buSzTx/>
              <a:buFontTx/>
              <a:buNone/>
              <a:tabLst/>
              <a:defRPr/>
            </a:pPr>
            <a:r>
              <a:rPr kumimoji="0" lang="en-GB" sz="1100" b="0" i="0" u="none" strike="noStrike" kern="1200" cap="none" spc="0" normalizeH="0" baseline="0" noProof="0">
                <a:ln>
                  <a:noFill/>
                </a:ln>
                <a:solidFill>
                  <a:srgbClr val="000000"/>
                </a:solidFill>
                <a:effectLst/>
                <a:uLnTx/>
                <a:uFillTx/>
                <a:latin typeface="Arial"/>
                <a:ea typeface="+mn-ea"/>
                <a:cs typeface="Arial"/>
              </a:rPr>
              <a:t>Our IIA draws on multiple strands of work which has supported us to build a picture of what the impact of our proposals could be, and who may be impacted: </a:t>
            </a:r>
          </a:p>
          <a:p>
            <a:pPr marL="266700" marR="0" lvl="0" indent="-266700" algn="l" defTabSz="914400" rtl="0" eaLnBrk="1" fontAlgn="auto" latinLnBrk="0" hangingPunct="1">
              <a:lnSpc>
                <a:spcPct val="107000"/>
              </a:lnSpc>
              <a:spcBef>
                <a:spcPts val="0"/>
              </a:spcBef>
              <a:spcAft>
                <a:spcPts val="600"/>
              </a:spcAft>
              <a:buClr>
                <a:srgbClr val="CA589C"/>
              </a:buClr>
              <a:buSzTx/>
              <a:buFontTx/>
              <a:buAutoNum type="arabicPeriod"/>
              <a:tabLst/>
              <a:defRPr/>
            </a:pPr>
            <a:r>
              <a:rPr kumimoji="0" lang="en-GB" sz="1100" b="0" i="0" u="none" strike="noStrike" kern="1200" cap="none" spc="0" normalizeH="0" baseline="0" noProof="0">
                <a:ln>
                  <a:noFill/>
                </a:ln>
                <a:solidFill>
                  <a:srgbClr val="000000"/>
                </a:solidFill>
                <a:effectLst/>
                <a:uLnTx/>
                <a:uFillTx/>
                <a:latin typeface="Arial"/>
                <a:ea typeface="+mn-ea"/>
                <a:cs typeface="Arial"/>
              </a:rPr>
              <a:t>Our case for change took a population health approach and identified service users with characteristics who may be at risk of health inequalities </a:t>
            </a:r>
          </a:p>
          <a:p>
            <a:pPr marL="266700" marR="0" lvl="0" indent="-266700" algn="l" defTabSz="914400" rtl="0" eaLnBrk="1" fontAlgn="auto" latinLnBrk="0" hangingPunct="1">
              <a:lnSpc>
                <a:spcPct val="107000"/>
              </a:lnSpc>
              <a:spcBef>
                <a:spcPts val="0"/>
              </a:spcBef>
              <a:spcAft>
                <a:spcPts val="600"/>
              </a:spcAft>
              <a:buClr>
                <a:srgbClr val="CA589C"/>
              </a:buClr>
              <a:buSzTx/>
              <a:buFontTx/>
              <a:buAutoNum type="arabicPeriod"/>
              <a:tabLst/>
              <a:defRPr/>
            </a:pPr>
            <a:r>
              <a:rPr kumimoji="0" lang="en-GB" sz="1100" b="0" i="0" u="none" strike="noStrike" kern="1200" cap="none" spc="0" normalizeH="0" baseline="0" noProof="0">
                <a:ln>
                  <a:noFill/>
                </a:ln>
                <a:solidFill>
                  <a:srgbClr val="000000"/>
                </a:solidFill>
                <a:effectLst/>
                <a:uLnTx/>
                <a:uFillTx/>
                <a:latin typeface="Arial"/>
                <a:ea typeface="+mn-ea"/>
                <a:cs typeface="Arial"/>
              </a:rPr>
              <a:t>We undertook a supplementary literature Review to identify inequalities in maternal and neonatal outcomes undertaken by public health professionals </a:t>
            </a:r>
          </a:p>
          <a:p>
            <a:pPr marL="266700" marR="0" lvl="0" indent="-266700" algn="l" defTabSz="914400" rtl="0" eaLnBrk="1" fontAlgn="auto" latinLnBrk="0" hangingPunct="1">
              <a:lnSpc>
                <a:spcPct val="107000"/>
              </a:lnSpc>
              <a:spcBef>
                <a:spcPts val="0"/>
              </a:spcBef>
              <a:spcAft>
                <a:spcPts val="600"/>
              </a:spcAft>
              <a:buClr>
                <a:srgbClr val="CA589C"/>
              </a:buClr>
              <a:buSzTx/>
              <a:buFontTx/>
              <a:buAutoNum type="arabicPeriod"/>
              <a:tabLst/>
              <a:defRPr/>
            </a:pPr>
            <a:r>
              <a:rPr kumimoji="0" lang="en-GB" sz="1100" b="0" i="0" u="none" strike="noStrike" kern="1200" cap="none" spc="0" normalizeH="0" baseline="0" noProof="0">
                <a:ln>
                  <a:noFill/>
                </a:ln>
                <a:solidFill>
                  <a:srgbClr val="000000"/>
                </a:solidFill>
                <a:effectLst/>
                <a:uLnTx/>
                <a:uFillTx/>
                <a:latin typeface="Arial"/>
                <a:ea typeface="+mn-ea"/>
                <a:cs typeface="Arial"/>
              </a:rPr>
              <a:t>We engaged with potentially impacted groups to understand their views on the possible impact of proposals </a:t>
            </a:r>
          </a:p>
          <a:p>
            <a:pPr marL="266700" marR="0" lvl="0" indent="-266700" algn="l" defTabSz="914400" rtl="0" eaLnBrk="1" fontAlgn="auto" latinLnBrk="0" hangingPunct="1">
              <a:lnSpc>
                <a:spcPct val="107000"/>
              </a:lnSpc>
              <a:spcBef>
                <a:spcPts val="0"/>
              </a:spcBef>
              <a:spcAft>
                <a:spcPts val="600"/>
              </a:spcAft>
              <a:buClr>
                <a:srgbClr val="CA589C"/>
              </a:buClr>
              <a:buSzTx/>
              <a:buFontTx/>
              <a:buAutoNum type="arabicPeriod"/>
              <a:tabLst/>
              <a:defRPr/>
            </a:pPr>
            <a:r>
              <a:rPr kumimoji="0" lang="en-GB" sz="1100" b="0" i="0" u="none" strike="noStrike" kern="1200" cap="none" spc="0" normalizeH="0" baseline="0" noProof="0">
                <a:ln>
                  <a:noFill/>
                </a:ln>
                <a:solidFill>
                  <a:srgbClr val="000000"/>
                </a:solidFill>
                <a:effectLst/>
                <a:uLnTx/>
                <a:uFillTx/>
                <a:latin typeface="Arial"/>
                <a:ea typeface="+mn-ea"/>
                <a:cs typeface="Arial"/>
              </a:rPr>
              <a:t>We have undertaken extensive analysis on: </a:t>
            </a:r>
          </a:p>
          <a:p>
            <a:pPr marL="541338" marR="0" lvl="1" indent="-182563"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Arial"/>
                <a:ea typeface="+mn-ea"/>
                <a:cs typeface="Arial"/>
              </a:rPr>
              <a:t>Accessibility (travel time, cost, parking, public transport access, car ownership)</a:t>
            </a:r>
          </a:p>
          <a:p>
            <a:pPr marL="541338" marR="0" lvl="1" indent="-182563"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Arial"/>
                <a:ea typeface="+mn-ea"/>
                <a:cs typeface="Arial"/>
              </a:rPr>
              <a:t>Population demographics  </a:t>
            </a:r>
          </a:p>
          <a:p>
            <a:pPr marL="541338" marR="0" lvl="1" indent="-182563"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Arial"/>
                <a:ea typeface="+mn-ea"/>
                <a:cs typeface="Arial"/>
              </a:rPr>
              <a:t>Sustainability impact by looking at carbon emissions</a:t>
            </a:r>
          </a:p>
        </p:txBody>
      </p:sp>
      <p:sp>
        <p:nvSpPr>
          <p:cNvPr id="24" name="Rectangle: Rounded Corners 23">
            <a:extLst>
              <a:ext uri="{FF2B5EF4-FFF2-40B4-BE49-F238E27FC236}">
                <a16:creationId xmlns:a16="http://schemas.microsoft.com/office/drawing/2014/main" id="{55802FBD-5D23-C031-D0EA-AE0FC386C840}"/>
              </a:ext>
            </a:extLst>
          </p:cNvPr>
          <p:cNvSpPr/>
          <p:nvPr/>
        </p:nvSpPr>
        <p:spPr>
          <a:xfrm>
            <a:off x="1035836" y="4321736"/>
            <a:ext cx="5858905" cy="2010484"/>
          </a:xfrm>
          <a:prstGeom prst="roundRect">
            <a:avLst>
              <a:gd name="adj" fmla="val 2832"/>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
                <a:srgbClr val="CA589C"/>
              </a:buClr>
              <a:buSzTx/>
              <a:buFontTx/>
              <a:buNone/>
              <a:tabLst/>
              <a:defRPr/>
            </a:pPr>
            <a:r>
              <a:rPr kumimoji="0" lang="en-GB" sz="1100" b="0" i="0" u="none" strike="noStrike" kern="1200" cap="none" spc="0" normalizeH="0" baseline="0" noProof="0">
                <a:ln>
                  <a:noFill/>
                </a:ln>
                <a:solidFill>
                  <a:srgbClr val="000000"/>
                </a:solidFill>
                <a:effectLst/>
                <a:uLnTx/>
                <a:uFillTx/>
                <a:latin typeface="Arial"/>
                <a:ea typeface="+mn-ea"/>
                <a:cs typeface="Arial"/>
              </a:rPr>
              <a:t>We have identified the following impacts of our proposals:</a:t>
            </a:r>
          </a:p>
          <a:p>
            <a:pPr marL="171450" marR="0" lvl="0" indent="-1714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100" b="1" i="0" u="none" strike="noStrike" kern="1200" cap="none" spc="0" normalizeH="0" baseline="0" noProof="0">
                <a:ln>
                  <a:noFill/>
                </a:ln>
                <a:solidFill>
                  <a:srgbClr val="000000"/>
                </a:solidFill>
                <a:effectLst/>
                <a:uLnTx/>
                <a:uFillTx/>
                <a:latin typeface="Arial"/>
                <a:ea typeface="+mn-ea"/>
                <a:cs typeface="Arial"/>
              </a:rPr>
              <a:t>Accessibility</a:t>
            </a:r>
            <a:r>
              <a:rPr kumimoji="0" lang="en-GB" sz="1100" b="0" i="0" u="none" strike="noStrike" kern="1200" cap="none" spc="0" normalizeH="0" baseline="0" noProof="0">
                <a:ln>
                  <a:noFill/>
                </a:ln>
                <a:solidFill>
                  <a:srgbClr val="000000"/>
                </a:solidFill>
                <a:effectLst/>
                <a:uLnTx/>
                <a:uFillTx/>
                <a:latin typeface="Arial"/>
                <a:ea typeface="+mn-ea"/>
                <a:cs typeface="Arial"/>
              </a:rPr>
              <a:t>: relatively small average increases in travel time across both options (both by public transport and car)  </a:t>
            </a:r>
          </a:p>
          <a:p>
            <a:pPr marL="171450" marR="0" lvl="0" indent="-1714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100" b="1" i="0" u="none" strike="noStrike" kern="1200" cap="none" spc="0" normalizeH="0" baseline="0" noProof="0">
                <a:ln>
                  <a:noFill/>
                </a:ln>
                <a:solidFill>
                  <a:srgbClr val="000000"/>
                </a:solidFill>
                <a:effectLst/>
                <a:uLnTx/>
                <a:uFillTx/>
                <a:latin typeface="Arial"/>
                <a:ea typeface="+mn-ea"/>
                <a:cs typeface="Arial"/>
              </a:rPr>
              <a:t>Cost of travel: </a:t>
            </a:r>
            <a:r>
              <a:rPr kumimoji="0" lang="en-GB" sz="1100" b="0" i="0" u="none" strike="noStrike" kern="1200" cap="none" spc="0" normalizeH="0" baseline="0" noProof="0">
                <a:ln>
                  <a:noFill/>
                </a:ln>
                <a:solidFill>
                  <a:srgbClr val="000000"/>
                </a:solidFill>
                <a:effectLst/>
                <a:uLnTx/>
                <a:uFillTx/>
                <a:latin typeface="Arial"/>
                <a:ea typeface="+mn-ea"/>
                <a:cs typeface="Arial"/>
              </a:rPr>
              <a:t>additional expenses when travelling by taxi on average of £4, but close to the closing sites up to £11 </a:t>
            </a:r>
          </a:p>
          <a:p>
            <a:pPr marL="171450" marR="0" lvl="0" indent="-1714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100" b="1" i="0" u="none" strike="noStrike" kern="1200" cap="none" spc="0" normalizeH="0" baseline="0" noProof="0">
                <a:ln>
                  <a:noFill/>
                </a:ln>
                <a:solidFill>
                  <a:srgbClr val="000000"/>
                </a:solidFill>
                <a:effectLst/>
                <a:uLnTx/>
                <a:uFillTx/>
                <a:latin typeface="Arial"/>
                <a:ea typeface="+mn-ea"/>
                <a:cs typeface="Arial"/>
              </a:rPr>
              <a:t>Accessing an unfamiliar hospital site: </a:t>
            </a:r>
            <a:r>
              <a:rPr kumimoji="0" lang="en-GB" sz="1100" b="0" i="0" u="none" strike="noStrike" kern="1200" cap="none" spc="0" normalizeH="0" baseline="0" noProof="0">
                <a:ln>
                  <a:noFill/>
                </a:ln>
                <a:solidFill>
                  <a:srgbClr val="000000"/>
                </a:solidFill>
                <a:effectLst/>
                <a:uLnTx/>
                <a:uFillTx/>
                <a:latin typeface="Arial"/>
                <a:ea typeface="+mn-ea"/>
                <a:cs typeface="Arial"/>
              </a:rPr>
              <a:t>changes may mean people having to travel to and navigate around a hospital site which they are unfamiliar with</a:t>
            </a:r>
          </a:p>
          <a:p>
            <a:pPr marL="171450" marR="0" lvl="0" indent="-1714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100" b="1" i="0" u="none" strike="noStrike" kern="1200" cap="none" spc="0" normalizeH="0" baseline="0" noProof="0">
                <a:ln>
                  <a:noFill/>
                </a:ln>
                <a:solidFill>
                  <a:srgbClr val="000000"/>
                </a:solidFill>
                <a:effectLst/>
                <a:uLnTx/>
                <a:uFillTx/>
                <a:latin typeface="Arial"/>
                <a:ea typeface="+mn-ea"/>
                <a:cs typeface="Arial"/>
              </a:rPr>
              <a:t>Understanding changes: </a:t>
            </a:r>
            <a:r>
              <a:rPr kumimoji="0" lang="en-GB" sz="1100" b="0" i="0" u="none" strike="noStrike" kern="1200" cap="none" spc="0" normalizeH="0" baseline="0" noProof="0">
                <a:ln>
                  <a:noFill/>
                </a:ln>
                <a:solidFill>
                  <a:srgbClr val="000000"/>
                </a:solidFill>
                <a:effectLst/>
                <a:uLnTx/>
                <a:uFillTx/>
                <a:latin typeface="Arial"/>
                <a:ea typeface="+mn-ea"/>
                <a:cs typeface="Arial"/>
              </a:rPr>
              <a:t>service users need to be able to understand their choices of maternity care and what change could mean for them</a:t>
            </a:r>
          </a:p>
        </p:txBody>
      </p:sp>
      <p:pic>
        <p:nvPicPr>
          <p:cNvPr id="26" name="Picture 25">
            <a:extLst>
              <a:ext uri="{FF2B5EF4-FFF2-40B4-BE49-F238E27FC236}">
                <a16:creationId xmlns:a16="http://schemas.microsoft.com/office/drawing/2014/main" id="{F3C0B81E-0754-6663-23E1-23F590B8784E}"/>
              </a:ext>
            </a:extLst>
          </p:cNvPr>
          <p:cNvPicPr>
            <a:picLocks noChangeAspect="1"/>
          </p:cNvPicPr>
          <p:nvPr/>
        </p:nvPicPr>
        <p:blipFill>
          <a:blip r:embed="rId3"/>
          <a:stretch>
            <a:fillRect/>
          </a:stretch>
        </p:blipFill>
        <p:spPr>
          <a:xfrm>
            <a:off x="8947530" y="4165600"/>
            <a:ext cx="3044540" cy="1809547"/>
          </a:xfrm>
          <a:prstGeom prst="rect">
            <a:avLst/>
          </a:prstGeom>
          <a:ln>
            <a:solidFill>
              <a:schemeClr val="accent6"/>
            </a:solidFill>
          </a:ln>
        </p:spPr>
      </p:pic>
      <p:pic>
        <p:nvPicPr>
          <p:cNvPr id="20" name="Picture 19">
            <a:extLst>
              <a:ext uri="{FF2B5EF4-FFF2-40B4-BE49-F238E27FC236}">
                <a16:creationId xmlns:a16="http://schemas.microsoft.com/office/drawing/2014/main" id="{815307A2-FA27-5DDE-FDEE-36507AEC5157}"/>
              </a:ext>
            </a:extLst>
          </p:cNvPr>
          <p:cNvPicPr>
            <a:picLocks noChangeAspect="1"/>
          </p:cNvPicPr>
          <p:nvPr/>
        </p:nvPicPr>
        <p:blipFill>
          <a:blip r:embed="rId4"/>
          <a:stretch>
            <a:fillRect/>
          </a:stretch>
        </p:blipFill>
        <p:spPr>
          <a:xfrm>
            <a:off x="7109024" y="3293611"/>
            <a:ext cx="1838506" cy="2253749"/>
          </a:xfrm>
          <a:prstGeom prst="rect">
            <a:avLst/>
          </a:prstGeom>
        </p:spPr>
      </p:pic>
    </p:spTree>
    <p:extLst>
      <p:ext uri="{BB962C8B-B14F-4D97-AF65-F5344CB8AC3E}">
        <p14:creationId xmlns:p14="http://schemas.microsoft.com/office/powerpoint/2010/main" val="284338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C24E33-7138-4694-5A56-72543683393E}"/>
              </a:ext>
            </a:extLst>
          </p:cNvPr>
          <p:cNvSpPr>
            <a:spLocks noGrp="1"/>
          </p:cNvSpPr>
          <p:nvPr>
            <p:ph type="body" sz="quarter" idx="10"/>
          </p:nvPr>
        </p:nvSpPr>
        <p:spPr>
          <a:xfrm>
            <a:off x="1133537" y="399600"/>
            <a:ext cx="7594826" cy="493376"/>
          </a:xfrm>
        </p:spPr>
        <p:txBody>
          <a:bodyPr/>
          <a:lstStyle/>
          <a:p>
            <a:r>
              <a:rPr lang="en-US" sz="2200" b="1"/>
              <a:t>Two specific geographical areas were identified as being more vulnerable to the impact of our proposals</a:t>
            </a:r>
          </a:p>
        </p:txBody>
      </p:sp>
      <p:sp>
        <p:nvSpPr>
          <p:cNvPr id="50" name="TextBox 49">
            <a:extLst>
              <a:ext uri="{FF2B5EF4-FFF2-40B4-BE49-F238E27FC236}">
                <a16:creationId xmlns:a16="http://schemas.microsoft.com/office/drawing/2014/main" id="{96EA5F1E-1086-70B9-809E-50CBAB7A8983}"/>
              </a:ext>
            </a:extLst>
          </p:cNvPr>
          <p:cNvSpPr txBox="1"/>
          <p:nvPr/>
        </p:nvSpPr>
        <p:spPr>
          <a:xfrm>
            <a:off x="933668" y="4815536"/>
            <a:ext cx="5162332" cy="1292662"/>
          </a:xfrm>
          <a:prstGeom prst="rect">
            <a:avLst/>
          </a:prstGeom>
          <a:noFill/>
        </p:spPr>
        <p:txBody>
          <a:bodyPr wrap="square">
            <a:spAutoFit/>
          </a:bodyPr>
          <a:lstStyle/>
          <a:p>
            <a:r>
              <a:rPr lang="en-US" sz="1300">
                <a:solidFill>
                  <a:schemeClr val="tx1"/>
                </a:solidFill>
                <a:latin typeface="Arial" panose="020B0604020202020204" pitchFamily="34" charset="0"/>
                <a:cs typeface="Arial" panose="020B0604020202020204" pitchFamily="34" charset="0"/>
              </a:rPr>
              <a:t>Weightings were used to </a:t>
            </a:r>
            <a:r>
              <a:rPr lang="en-US" sz="1300">
                <a:latin typeface="Arial" panose="020B0604020202020204" pitchFamily="34" charset="0"/>
                <a:cs typeface="Arial" panose="020B0604020202020204" pitchFamily="34" charset="0"/>
              </a:rPr>
              <a:t>ranks all LSOAs from highest to lowest against a range of metrics including </a:t>
            </a:r>
            <a:r>
              <a:rPr lang="en-US" sz="1300">
                <a:solidFill>
                  <a:schemeClr val="tx1"/>
                </a:solidFill>
                <a:latin typeface="Arial" panose="020B0604020202020204" pitchFamily="34" charset="0"/>
                <a:cs typeface="Arial" panose="020B0604020202020204" pitchFamily="34" charset="0"/>
              </a:rPr>
              <a:t>ethnic minorities, deprivation and poor health outcomes where 1 = worst, 400 = best. A weighted average was then developed for each LSOA and </a:t>
            </a:r>
            <a:r>
              <a:rPr lang="en-US" sz="1300">
                <a:latin typeface="Arial" panose="020B0604020202020204" pitchFamily="34" charset="0"/>
                <a:cs typeface="Arial" panose="020B0604020202020204" pitchFamily="34" charset="0"/>
              </a:rPr>
              <a:t>used to identify populations who may be more vulnerable to the impact of our proposals</a:t>
            </a:r>
            <a:endParaRPr lang="en-US" sz="1300">
              <a:solidFill>
                <a:schemeClr val="tx1"/>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A886C73B-E829-33E0-8CF1-BE40C161F841}"/>
              </a:ext>
            </a:extLst>
          </p:cNvPr>
          <p:cNvSpPr txBox="1">
            <a:spLocks/>
          </p:cNvSpPr>
          <p:nvPr/>
        </p:nvSpPr>
        <p:spPr>
          <a:xfrm>
            <a:off x="6248089" y="1298312"/>
            <a:ext cx="5705857" cy="4997713"/>
          </a:xfrm>
          <a:prstGeom prst="roundRect">
            <a:avLst>
              <a:gd name="adj" fmla="val 3476"/>
            </a:avLst>
          </a:prstGeom>
          <a:solidFill>
            <a:schemeClr val="accent1">
              <a:lumMod val="20000"/>
              <a:lumOff val="80000"/>
            </a:scheme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Clr>
                <a:schemeClr val="accent1"/>
              </a:buClr>
              <a:buFont typeface="Arial" panose="020B0604020202020204" pitchFamily="34" charset="0"/>
              <a:buChar char="•"/>
            </a:pPr>
            <a:r>
              <a:rPr lang="en-US" sz="1300" b="1" dirty="0">
                <a:solidFill>
                  <a:schemeClr val="accent1"/>
                </a:solidFill>
                <a:latin typeface="Arial" panose="020B0604020202020204" pitchFamily="34" charset="0"/>
                <a:cs typeface="Arial" panose="020B0604020202020204" pitchFamily="34" charset="0"/>
              </a:rPr>
              <a:t>Two geographical areas </a:t>
            </a:r>
            <a:r>
              <a:rPr lang="en-US" sz="1300" dirty="0">
                <a:latin typeface="Arial" panose="020B0604020202020204" pitchFamily="34" charset="0"/>
                <a:cs typeface="Arial" panose="020B0604020202020204" pitchFamily="34" charset="0"/>
              </a:rPr>
              <a:t>were identified as having residents who may be more vulnerable to the impact of our proposals because they face barriers to accessing services due to living in areas of deprivation and having high levels of poor general health</a:t>
            </a:r>
          </a:p>
          <a:p>
            <a:pPr marL="285750" indent="-285750">
              <a:lnSpc>
                <a:spcPct val="100000"/>
              </a:lnSpc>
              <a:spcAft>
                <a:spcPts val="600"/>
              </a:spcAft>
              <a:buClr>
                <a:schemeClr val="accent1"/>
              </a:buClr>
              <a:buFont typeface="Arial" panose="020B0604020202020204" pitchFamily="34" charset="0"/>
              <a:buChar char="•"/>
            </a:pPr>
            <a:r>
              <a:rPr lang="en-US" sz="1300" dirty="0">
                <a:latin typeface="Arial" panose="020B0604020202020204" pitchFamily="34" charset="0"/>
                <a:cs typeface="Arial" panose="020B0604020202020204" pitchFamily="34" charset="0"/>
              </a:rPr>
              <a:t>As a result of the proposals, people in </a:t>
            </a:r>
            <a:r>
              <a:rPr lang="en-US" sz="1300" b="1" dirty="0">
                <a:solidFill>
                  <a:schemeClr val="accent1"/>
                </a:solidFill>
                <a:latin typeface="Arial" panose="020B0604020202020204" pitchFamily="34" charset="0"/>
                <a:cs typeface="Arial" panose="020B0604020202020204" pitchFamily="34" charset="0"/>
              </a:rPr>
              <a:t>Harlesden and Willesden </a:t>
            </a:r>
            <a:r>
              <a:rPr lang="en-US" sz="1300" dirty="0">
                <a:latin typeface="Arial" panose="020B0604020202020204" pitchFamily="34" charset="0"/>
                <a:cs typeface="Arial" panose="020B0604020202020204" pitchFamily="34" charset="0"/>
              </a:rPr>
              <a:t>(option A), and </a:t>
            </a:r>
            <a:r>
              <a:rPr lang="en-US" sz="1300" b="1" dirty="0">
                <a:solidFill>
                  <a:schemeClr val="accent1"/>
                </a:solidFill>
                <a:latin typeface="Arial" panose="020B0604020202020204" pitchFamily="34" charset="0"/>
                <a:cs typeface="Arial" panose="020B0604020202020204" pitchFamily="34" charset="0"/>
              </a:rPr>
              <a:t>Holloway and Finsbury Park </a:t>
            </a:r>
            <a:r>
              <a:rPr lang="en-US" sz="1300" dirty="0">
                <a:latin typeface="Arial" panose="020B0604020202020204" pitchFamily="34" charset="0"/>
                <a:cs typeface="Arial" panose="020B0604020202020204" pitchFamily="34" charset="0"/>
              </a:rPr>
              <a:t>(option B) may need additional support to:</a:t>
            </a:r>
          </a:p>
          <a:p>
            <a:pPr marL="557213" lvl="1" indent="-285750">
              <a:lnSpc>
                <a:spcPct val="100000"/>
              </a:lnSpc>
              <a:spcAft>
                <a:spcPts val="600"/>
              </a:spcAft>
              <a:buClr>
                <a:schemeClr val="accent1"/>
              </a:buClr>
              <a:buFont typeface="System Font Regular"/>
              <a:buChar char="-"/>
            </a:pPr>
            <a:r>
              <a:rPr lang="en-US" sz="1300" b="1" dirty="0">
                <a:solidFill>
                  <a:schemeClr val="accent1"/>
                </a:solidFill>
                <a:latin typeface="Arial" panose="020B0604020202020204" pitchFamily="34" charset="0"/>
                <a:cs typeface="Arial" panose="020B0604020202020204" pitchFamily="34" charset="0"/>
              </a:rPr>
              <a:t>Access the hospital site </a:t>
            </a:r>
            <a:r>
              <a:rPr lang="en-US" sz="1300" dirty="0">
                <a:latin typeface="Arial" panose="020B0604020202020204" pitchFamily="34" charset="0"/>
                <a:cs typeface="Arial" panose="020B0604020202020204" pitchFamily="34" charset="0"/>
              </a:rPr>
              <a:t>if they are disabled/in poor health or are not proficient in English</a:t>
            </a:r>
          </a:p>
          <a:p>
            <a:pPr marL="557213" lvl="1" indent="-285750">
              <a:lnSpc>
                <a:spcPct val="100000"/>
              </a:lnSpc>
              <a:spcAft>
                <a:spcPts val="600"/>
              </a:spcAft>
              <a:buClr>
                <a:schemeClr val="accent1"/>
              </a:buClr>
              <a:buFont typeface="System Font Regular"/>
              <a:buChar char="-"/>
            </a:pPr>
            <a:r>
              <a:rPr lang="en-US" sz="1300" b="1" dirty="0">
                <a:solidFill>
                  <a:schemeClr val="accent1"/>
                </a:solidFill>
                <a:latin typeface="Arial" panose="020B0604020202020204" pitchFamily="34" charset="0"/>
                <a:cs typeface="Arial" panose="020B0604020202020204" pitchFamily="34" charset="0"/>
              </a:rPr>
              <a:t>Travel to hospital by taxi</a:t>
            </a:r>
            <a:r>
              <a:rPr lang="en-US" sz="1300" dirty="0">
                <a:latin typeface="Arial" panose="020B0604020202020204" pitchFamily="34" charset="0"/>
                <a:cs typeface="Arial" panose="020B0604020202020204" pitchFamily="34" charset="0"/>
              </a:rPr>
              <a:t>, if required, as it will cost an additional £4-£5 per journey</a:t>
            </a:r>
          </a:p>
          <a:p>
            <a:pPr marL="557213" lvl="1" indent="-285750">
              <a:lnSpc>
                <a:spcPct val="100000"/>
              </a:lnSpc>
              <a:spcAft>
                <a:spcPts val="600"/>
              </a:spcAft>
              <a:buClr>
                <a:schemeClr val="accent1"/>
              </a:buClr>
              <a:buFont typeface="System Font Regular"/>
              <a:buChar char="-"/>
            </a:pPr>
            <a:r>
              <a:rPr lang="en-US" sz="1300" b="1" dirty="0">
                <a:solidFill>
                  <a:schemeClr val="accent1"/>
                </a:solidFill>
                <a:latin typeface="Arial" panose="020B0604020202020204" pitchFamily="34" charset="0"/>
                <a:cs typeface="Arial" panose="020B0604020202020204" pitchFamily="34" charset="0"/>
              </a:rPr>
              <a:t>Access services online </a:t>
            </a:r>
            <a:r>
              <a:rPr lang="en-US" sz="1300" dirty="0">
                <a:latin typeface="Arial" panose="020B0604020202020204" pitchFamily="34" charset="0"/>
                <a:cs typeface="Arial" panose="020B0604020202020204" pitchFamily="34" charset="0"/>
              </a:rPr>
              <a:t>as they may have lower digital proficiency</a:t>
            </a:r>
          </a:p>
          <a:p>
            <a:pPr marL="557213" lvl="1" indent="-285750">
              <a:lnSpc>
                <a:spcPct val="100000"/>
              </a:lnSpc>
              <a:spcAft>
                <a:spcPts val="600"/>
              </a:spcAft>
              <a:buClr>
                <a:schemeClr val="accent1"/>
              </a:buClr>
              <a:buFont typeface="System Font Regular"/>
              <a:buChar char="-"/>
            </a:pPr>
            <a:r>
              <a:rPr lang="en-US" sz="1300" b="1" dirty="0">
                <a:solidFill>
                  <a:schemeClr val="accent1"/>
                </a:solidFill>
                <a:latin typeface="Arial" panose="020B0604020202020204" pitchFamily="34" charset="0"/>
                <a:cs typeface="Arial" panose="020B0604020202020204" pitchFamily="34" charset="0"/>
              </a:rPr>
              <a:t>Care for other family members </a:t>
            </a:r>
            <a:r>
              <a:rPr lang="en-US" sz="1300" dirty="0">
                <a:latin typeface="Arial" panose="020B0604020202020204" pitchFamily="34" charset="0"/>
                <a:cs typeface="Arial" panose="020B0604020202020204" pitchFamily="34" charset="0"/>
              </a:rPr>
              <a:t>as they may be a lone parent</a:t>
            </a:r>
          </a:p>
          <a:p>
            <a:pPr marL="285750" indent="-285750">
              <a:lnSpc>
                <a:spcPct val="100000"/>
              </a:lnSpc>
              <a:spcAft>
                <a:spcPts val="600"/>
              </a:spcAft>
              <a:buClr>
                <a:schemeClr val="accent1"/>
              </a:buClr>
              <a:buFont typeface="Arial" panose="020B0604020202020204" pitchFamily="34" charset="0"/>
              <a:buChar char="•"/>
            </a:pPr>
            <a:r>
              <a:rPr lang="en-US" sz="1300" b="1" dirty="0">
                <a:solidFill>
                  <a:schemeClr val="accent1"/>
                </a:solidFill>
                <a:latin typeface="Arial" panose="020B0604020202020204" pitchFamily="34" charset="0"/>
                <a:cs typeface="Arial" panose="020B0604020202020204" pitchFamily="34" charset="0"/>
              </a:rPr>
              <a:t>Black African and Black Caribbean </a:t>
            </a:r>
            <a:r>
              <a:rPr lang="en-US" sz="1300" dirty="0">
                <a:latin typeface="Arial" panose="020B0604020202020204" pitchFamily="34" charset="0"/>
                <a:cs typeface="Arial" panose="020B0604020202020204" pitchFamily="34" charset="0"/>
              </a:rPr>
              <a:t>populations are concentrated in these geographies and have poorer maternity outcomes</a:t>
            </a:r>
          </a:p>
          <a:p>
            <a:pPr marL="285750" indent="-285750">
              <a:lnSpc>
                <a:spcPct val="100000"/>
              </a:lnSpc>
              <a:buClr>
                <a:schemeClr val="accent1"/>
              </a:buClr>
              <a:buFont typeface="Arial" panose="020B0604020202020204" pitchFamily="34" charset="0"/>
              <a:buChar char="•"/>
            </a:pPr>
            <a:r>
              <a:rPr lang="en-US" sz="1300" dirty="0">
                <a:latin typeface="Arial" panose="020B0604020202020204" pitchFamily="34" charset="0"/>
                <a:cs typeface="Arial" panose="020B0604020202020204" pitchFamily="34" charset="0"/>
              </a:rPr>
              <a:t>Harlesden has a large proportion of </a:t>
            </a:r>
            <a:r>
              <a:rPr lang="en-US" sz="1300" b="1" dirty="0">
                <a:solidFill>
                  <a:schemeClr val="accent1"/>
                </a:solidFill>
                <a:latin typeface="Arial" panose="020B0604020202020204" pitchFamily="34" charset="0"/>
                <a:cs typeface="Arial" panose="020B0604020202020204" pitchFamily="34" charset="0"/>
              </a:rPr>
              <a:t>Bangladeshi and Pakistani </a:t>
            </a:r>
            <a:r>
              <a:rPr lang="en-US" sz="1300" dirty="0">
                <a:latin typeface="Arial" panose="020B0604020202020204" pitchFamily="34" charset="0"/>
                <a:cs typeface="Arial" panose="020B0604020202020204" pitchFamily="34" charset="0"/>
              </a:rPr>
              <a:t>populations, who are more likely to have worse maternal health outcomes</a:t>
            </a:r>
          </a:p>
        </p:txBody>
      </p:sp>
      <p:pic>
        <p:nvPicPr>
          <p:cNvPr id="5" name="Picture 4">
            <a:extLst>
              <a:ext uri="{FF2B5EF4-FFF2-40B4-BE49-F238E27FC236}">
                <a16:creationId xmlns:a16="http://schemas.microsoft.com/office/drawing/2014/main" id="{0E949C36-E195-51FD-AEE3-E771568DDF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668" y="1290884"/>
            <a:ext cx="5162332" cy="3423052"/>
          </a:xfrm>
          <a:prstGeom prst="rect">
            <a:avLst/>
          </a:prstGeom>
        </p:spPr>
      </p:pic>
    </p:spTree>
    <p:extLst>
      <p:ext uri="{BB962C8B-B14F-4D97-AF65-F5344CB8AC3E}">
        <p14:creationId xmlns:p14="http://schemas.microsoft.com/office/powerpoint/2010/main" val="323893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76192-D28D-B417-1E4B-7148A19ADFF2}"/>
              </a:ext>
            </a:extLst>
          </p:cNvPr>
          <p:cNvSpPr>
            <a:spLocks noGrp="1"/>
          </p:cNvSpPr>
          <p:nvPr>
            <p:ph type="body" sz="quarter" idx="10"/>
          </p:nvPr>
        </p:nvSpPr>
        <p:spPr>
          <a:xfrm>
            <a:off x="1133536" y="399600"/>
            <a:ext cx="7488825" cy="493376"/>
          </a:xfrm>
        </p:spPr>
        <p:txBody>
          <a:bodyPr/>
          <a:lstStyle/>
          <a:p>
            <a:r>
              <a:rPr lang="en-GB" sz="2400" b="1"/>
              <a:t>Context and objectives</a:t>
            </a:r>
          </a:p>
        </p:txBody>
      </p:sp>
      <p:sp>
        <p:nvSpPr>
          <p:cNvPr id="4" name="Rectangle: Rounded Corners 39">
            <a:extLst>
              <a:ext uri="{FF2B5EF4-FFF2-40B4-BE49-F238E27FC236}">
                <a16:creationId xmlns:a16="http://schemas.microsoft.com/office/drawing/2014/main" id="{52E307DA-F4EF-9762-F9CC-34A485C672A5}"/>
              </a:ext>
            </a:extLst>
          </p:cNvPr>
          <p:cNvSpPr/>
          <p:nvPr/>
        </p:nvSpPr>
        <p:spPr>
          <a:xfrm>
            <a:off x="1133536" y="1038845"/>
            <a:ext cx="10724634" cy="5257453"/>
          </a:xfrm>
          <a:prstGeom prst="roundRect">
            <a:avLst>
              <a:gd name="adj" fmla="val 5132"/>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marR="0" lvl="0" indent="-285750" algn="l" defTabSz="914400" rtl="0" eaLnBrk="1" fontAlgn="auto" latinLnBrk="0" hangingPunct="1">
              <a:lnSpc>
                <a:spcPct val="100000"/>
              </a:lnSpc>
              <a:spcBef>
                <a:spcPts val="0"/>
              </a:spcBef>
              <a:spcAft>
                <a:spcPts val="600"/>
              </a:spcAft>
              <a:buClr>
                <a:srgbClr val="CA589C"/>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Today’s session is an opportunity to brief you on the proposals that have been developed as part of the Start Well Programme. This Programme of work was initiated in 2021 to ensure maternity, neonatal, children and young people’s services are set up to meet population needs and improve outcomes. The drivers for starting the work demonstrate that the programme is key to delivering against our duties around population health improvement and tackling inequalities.</a:t>
            </a:r>
          </a:p>
          <a:p>
            <a:pPr marL="285750" marR="0" lvl="0" indent="-285750" algn="l" defTabSz="914400" rtl="0" eaLnBrk="1" fontAlgn="auto" latinLnBrk="0" hangingPunct="1">
              <a:lnSpc>
                <a:spcPct val="100000"/>
              </a:lnSpc>
              <a:spcBef>
                <a:spcPts val="0"/>
              </a:spcBef>
              <a:spcAft>
                <a:spcPts val="600"/>
              </a:spcAft>
              <a:buClr>
                <a:srgbClr val="CA589C"/>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This is a long programme of work, and no decision has been made on the changes. The ICB Board agreed at its meeting on Tuesday 5 December 2023 to initiate a 14-week consultation period, from 11 December 2023 until 17 March 2024.  A decision on the proposals is not expected to be made until Autumn/Winter 2024/25.</a:t>
            </a:r>
          </a:p>
          <a:p>
            <a:pPr marL="285750" marR="0" lvl="0" indent="-285750" algn="l" defTabSz="914400" rtl="0" eaLnBrk="1" fontAlgn="auto" latinLnBrk="0" hangingPunct="1">
              <a:lnSpc>
                <a:spcPct val="100000"/>
              </a:lnSpc>
              <a:spcBef>
                <a:spcPts val="0"/>
              </a:spcBef>
              <a:spcAft>
                <a:spcPts val="600"/>
              </a:spcAft>
              <a:buClr>
                <a:srgbClr val="CA589C"/>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The programme has developed a set of proposals to improve maternity and neonatal and children’s surgical services in NCL. The purpose of the briefing today is to:</a:t>
            </a:r>
          </a:p>
          <a:p>
            <a:pPr marL="742950" marR="0" lvl="1" indent="-285750" algn="l" defTabSz="914400" rtl="0" eaLnBrk="1" fontAlgn="auto" latinLnBrk="0" hangingPunct="1">
              <a:lnSpc>
                <a:spcPct val="100000"/>
              </a:lnSpc>
              <a:spcBef>
                <a:spcPts val="0"/>
              </a:spcBef>
              <a:spcAft>
                <a:spcPts val="600"/>
              </a:spcAft>
              <a:buClr>
                <a:srgbClr val="CA589C"/>
              </a:buClr>
              <a:buSzTx/>
              <a:buFont typeface="System Font Regular"/>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Provide some context on the programme, outline the rationale for change and how the options have been developed</a:t>
            </a:r>
          </a:p>
          <a:p>
            <a:pPr marL="742950" marR="0" lvl="1" indent="-285750" algn="l" defTabSz="914400" rtl="0" eaLnBrk="1" fontAlgn="auto" latinLnBrk="0" hangingPunct="1">
              <a:lnSpc>
                <a:spcPct val="100000"/>
              </a:lnSpc>
              <a:spcBef>
                <a:spcPts val="0"/>
              </a:spcBef>
              <a:spcAft>
                <a:spcPts val="600"/>
              </a:spcAft>
              <a:buClr>
                <a:srgbClr val="CA589C"/>
              </a:buClr>
              <a:buSzTx/>
              <a:buFont typeface="System Font Regular"/>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Describe the options being put forward for public consultation</a:t>
            </a:r>
          </a:p>
          <a:p>
            <a:pPr marL="742950" marR="0" lvl="1" indent="-285750" algn="l" defTabSz="914400" rtl="0" eaLnBrk="1" fontAlgn="auto" latinLnBrk="0" hangingPunct="1">
              <a:lnSpc>
                <a:spcPct val="100000"/>
              </a:lnSpc>
              <a:spcBef>
                <a:spcPts val="0"/>
              </a:spcBef>
              <a:spcAft>
                <a:spcPts val="600"/>
              </a:spcAft>
              <a:buClr>
                <a:srgbClr val="CA589C"/>
              </a:buClr>
              <a:buSzTx/>
              <a:buFont typeface="System Font Regular"/>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Outline the potential impact these proposals may have on different populations, including Harrow</a:t>
            </a:r>
          </a:p>
          <a:p>
            <a:pPr marL="742950" marR="0" lvl="1" indent="-285750" algn="l" defTabSz="914400" rtl="0" eaLnBrk="1" fontAlgn="auto" latinLnBrk="0" hangingPunct="1">
              <a:lnSpc>
                <a:spcPct val="100000"/>
              </a:lnSpc>
              <a:spcBef>
                <a:spcPts val="0"/>
              </a:spcBef>
              <a:spcAft>
                <a:spcPts val="600"/>
              </a:spcAft>
              <a:buClr>
                <a:srgbClr val="CA589C"/>
              </a:buClr>
              <a:buSzTx/>
              <a:buFont typeface="System Font Regular"/>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Capture your views and feedback on the approach to consultation and how best to engage with the populations in </a:t>
            </a:r>
            <a:r>
              <a:rPr lang="en-GB" sz="1600" dirty="0">
                <a:solidFill>
                  <a:srgbClr val="000000"/>
                </a:solidFill>
                <a:latin typeface="Arial"/>
                <a:cs typeface="Arial"/>
              </a:rPr>
              <a:t>Harrow </a:t>
            </a:r>
            <a:r>
              <a:rPr kumimoji="0" lang="en-GB" sz="1600" b="0" i="0" u="none" strike="noStrike" kern="1200" cap="none" spc="0" normalizeH="0" baseline="0" noProof="0" dirty="0">
                <a:ln>
                  <a:noFill/>
                </a:ln>
                <a:solidFill>
                  <a:srgbClr val="000000"/>
                </a:solidFill>
                <a:effectLst/>
                <a:uLnTx/>
                <a:uFillTx/>
                <a:latin typeface="Arial"/>
                <a:ea typeface="+mn-ea"/>
                <a:cs typeface="Arial"/>
              </a:rPr>
              <a:t>who may be potentially impacted</a:t>
            </a:r>
          </a:p>
          <a:p>
            <a:pPr marL="285750" indent="-285750">
              <a:spcAft>
                <a:spcPts val="600"/>
              </a:spcAft>
              <a:buClr>
                <a:srgbClr val="CA589C"/>
              </a:buClr>
              <a:buFont typeface="Arial" panose="020B0604020202020204" pitchFamily="34" charset="0"/>
              <a:buChar char="•"/>
              <a:defRPr/>
            </a:pPr>
            <a:r>
              <a:rPr lang="en-GB" sz="1600" dirty="0">
                <a:solidFill>
                  <a:srgbClr val="000000"/>
                </a:solidFill>
                <a:latin typeface="Arial"/>
                <a:cs typeface="Arial"/>
              </a:rPr>
              <a:t>The link to the consultation website where you can find more information and details about the programme is: </a:t>
            </a:r>
            <a:r>
              <a:rPr lang="en-GB" sz="1600" dirty="0">
                <a:solidFill>
                  <a:srgbClr val="005EB8"/>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nclhealthandcare.org.uk/start-well </a:t>
            </a:r>
            <a:endParaRPr lang="en-GB" sz="1600" b="0" i="0" u="none" strike="noStrike" kern="1200" cap="none" spc="0" normalizeH="0" baseline="0" noProof="0" dirty="0">
              <a:ln>
                <a:noFill/>
              </a:ln>
              <a:solidFill>
                <a:srgbClr val="005EB8"/>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414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DA3BFE-0C8E-1E24-945E-799B869D753E}"/>
              </a:ext>
            </a:extLst>
          </p:cNvPr>
          <p:cNvSpPr>
            <a:spLocks noGrp="1"/>
          </p:cNvSpPr>
          <p:nvPr>
            <p:ph type="body" sz="quarter" idx="10"/>
          </p:nvPr>
        </p:nvSpPr>
        <p:spPr>
          <a:xfrm>
            <a:off x="1141156" y="238750"/>
            <a:ext cx="7438963" cy="493376"/>
          </a:xfrm>
        </p:spPr>
        <p:txBody>
          <a:bodyPr/>
          <a:lstStyle/>
          <a:p>
            <a:r>
              <a:rPr lang="en-GB" sz="2200" b="1" dirty="0"/>
              <a:t>There are a range of population groups who may be impacted if we were to implement either option A or B</a:t>
            </a:r>
          </a:p>
        </p:txBody>
      </p:sp>
      <p:sp>
        <p:nvSpPr>
          <p:cNvPr id="12" name="TextBox 11">
            <a:extLst>
              <a:ext uri="{FF2B5EF4-FFF2-40B4-BE49-F238E27FC236}">
                <a16:creationId xmlns:a16="http://schemas.microsoft.com/office/drawing/2014/main" id="{2274B7CF-755A-D67F-DE8E-33B27E3C343C}"/>
              </a:ext>
            </a:extLst>
          </p:cNvPr>
          <p:cNvSpPr txBox="1"/>
          <p:nvPr/>
        </p:nvSpPr>
        <p:spPr>
          <a:xfrm>
            <a:off x="950531" y="3790363"/>
            <a:ext cx="2866957" cy="264707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Black African (including Somali) and Black Caribbean women and people of childbearing age</a:t>
            </a:r>
            <a:r>
              <a:rPr kumimoji="0" lang="en-GB" sz="1200" b="0"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there is evidence that Black African and Black Caribbean women and people may experience poorer maternity outcomes. The impact on Black African and Black Caribbean women of proposed changes may be around navigating to a potentially unfamiliar hospital site, language, additional transport costs and consideration of their wider health needs during pregnancy. </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B068DDA-676C-C72A-FA2D-CAB87642DCBD}"/>
              </a:ext>
            </a:extLst>
          </p:cNvPr>
          <p:cNvPicPr>
            <a:picLocks noChangeAspect="1"/>
          </p:cNvPicPr>
          <p:nvPr/>
        </p:nvPicPr>
        <p:blipFill>
          <a:blip r:embed="rId3"/>
          <a:stretch>
            <a:fillRect/>
          </a:stretch>
        </p:blipFill>
        <p:spPr>
          <a:xfrm>
            <a:off x="3574209" y="1533448"/>
            <a:ext cx="2035948" cy="1689323"/>
          </a:xfrm>
          <a:prstGeom prst="rect">
            <a:avLst/>
          </a:prstGeom>
        </p:spPr>
      </p:pic>
      <p:pic>
        <p:nvPicPr>
          <p:cNvPr id="4" name="Picture 3">
            <a:extLst>
              <a:ext uri="{FF2B5EF4-FFF2-40B4-BE49-F238E27FC236}">
                <a16:creationId xmlns:a16="http://schemas.microsoft.com/office/drawing/2014/main" id="{2E10EB6B-4A9B-1C7A-D14B-7491BA8394F5}"/>
              </a:ext>
            </a:extLst>
          </p:cNvPr>
          <p:cNvPicPr>
            <a:picLocks noChangeAspect="1"/>
          </p:cNvPicPr>
          <p:nvPr/>
        </p:nvPicPr>
        <p:blipFill>
          <a:blip r:embed="rId4"/>
          <a:stretch>
            <a:fillRect/>
          </a:stretch>
        </p:blipFill>
        <p:spPr>
          <a:xfrm>
            <a:off x="3890537" y="3958637"/>
            <a:ext cx="2205463" cy="1912806"/>
          </a:xfrm>
          <a:prstGeom prst="rect">
            <a:avLst/>
          </a:prstGeom>
        </p:spPr>
      </p:pic>
      <p:pic>
        <p:nvPicPr>
          <p:cNvPr id="5" name="Picture 4">
            <a:extLst>
              <a:ext uri="{FF2B5EF4-FFF2-40B4-BE49-F238E27FC236}">
                <a16:creationId xmlns:a16="http://schemas.microsoft.com/office/drawing/2014/main" id="{9BDDB234-546E-C8B4-45E2-B3ECFD228174}"/>
              </a:ext>
            </a:extLst>
          </p:cNvPr>
          <p:cNvPicPr>
            <a:picLocks noChangeAspect="1"/>
          </p:cNvPicPr>
          <p:nvPr/>
        </p:nvPicPr>
        <p:blipFill>
          <a:blip r:embed="rId5"/>
          <a:stretch>
            <a:fillRect/>
          </a:stretch>
        </p:blipFill>
        <p:spPr>
          <a:xfrm>
            <a:off x="9362691" y="4043609"/>
            <a:ext cx="2634027" cy="2284501"/>
          </a:xfrm>
          <a:prstGeom prst="rect">
            <a:avLst/>
          </a:prstGeom>
        </p:spPr>
      </p:pic>
      <p:pic>
        <p:nvPicPr>
          <p:cNvPr id="6" name="Picture 5">
            <a:extLst>
              <a:ext uri="{FF2B5EF4-FFF2-40B4-BE49-F238E27FC236}">
                <a16:creationId xmlns:a16="http://schemas.microsoft.com/office/drawing/2014/main" id="{2978760F-F70F-63E8-C404-72FF1E7A7607}"/>
              </a:ext>
            </a:extLst>
          </p:cNvPr>
          <p:cNvPicPr>
            <a:picLocks noChangeAspect="1"/>
          </p:cNvPicPr>
          <p:nvPr/>
        </p:nvPicPr>
        <p:blipFill>
          <a:blip r:embed="rId6"/>
          <a:stretch>
            <a:fillRect/>
          </a:stretch>
        </p:blipFill>
        <p:spPr>
          <a:xfrm>
            <a:off x="9436825" y="1161255"/>
            <a:ext cx="2580947" cy="1708765"/>
          </a:xfrm>
          <a:prstGeom prst="rect">
            <a:avLst/>
          </a:prstGeom>
        </p:spPr>
      </p:pic>
      <p:sp>
        <p:nvSpPr>
          <p:cNvPr id="7" name="TextBox 6">
            <a:extLst>
              <a:ext uri="{FF2B5EF4-FFF2-40B4-BE49-F238E27FC236}">
                <a16:creationId xmlns:a16="http://schemas.microsoft.com/office/drawing/2014/main" id="{DA482DCF-7D31-E0AA-C0C6-999804A01EA3}"/>
              </a:ext>
            </a:extLst>
          </p:cNvPr>
          <p:cNvSpPr txBox="1"/>
          <p:nvPr/>
        </p:nvSpPr>
        <p:spPr>
          <a:xfrm>
            <a:off x="974924" y="1533448"/>
            <a:ext cx="2461696" cy="205421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Women and people who live in deprived areas:</a:t>
            </a:r>
            <a:r>
              <a:rPr kumimoji="0" lang="en-GB" sz="1200" b="0"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there is a link between people living in deprivation and adverse outcomes from maternity and neonatal care. People living in these areas may be particularly impacted by increased taxi costs if either option A or B were to be implemented.</a:t>
            </a:r>
          </a:p>
        </p:txBody>
      </p:sp>
      <p:sp>
        <p:nvSpPr>
          <p:cNvPr id="9" name="TextBox 8">
            <a:extLst>
              <a:ext uri="{FF2B5EF4-FFF2-40B4-BE49-F238E27FC236}">
                <a16:creationId xmlns:a16="http://schemas.microsoft.com/office/drawing/2014/main" id="{A5B266B4-2F57-1AE1-32C6-D8715BE4CDFC}"/>
              </a:ext>
            </a:extLst>
          </p:cNvPr>
          <p:cNvSpPr txBox="1"/>
          <p:nvPr/>
        </p:nvSpPr>
        <p:spPr>
          <a:xfrm>
            <a:off x="6316144" y="4185599"/>
            <a:ext cx="3150470" cy="225183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Asian women and people of childbearing age</a:t>
            </a:r>
            <a:r>
              <a:rPr kumimoji="0" lang="en-GB" sz="1200" b="0"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there is evidence that Asian (particularly Bangladeshi and Pakistani) women and people may experience worse outcomes from maternity care. The impact for them may be around navigating to a potentially unfamiliar hospital site, language, additional transport costs and consideration of wider health needs given evidence of higher prevalence of conditions such as diabetes.</a:t>
            </a:r>
          </a:p>
        </p:txBody>
      </p:sp>
      <p:sp>
        <p:nvSpPr>
          <p:cNvPr id="10" name="TextBox 9">
            <a:extLst>
              <a:ext uri="{FF2B5EF4-FFF2-40B4-BE49-F238E27FC236}">
                <a16:creationId xmlns:a16="http://schemas.microsoft.com/office/drawing/2014/main" id="{E6D8ED5E-A916-EC0E-0B0F-357537324082}"/>
              </a:ext>
            </a:extLst>
          </p:cNvPr>
          <p:cNvSpPr txBox="1"/>
          <p:nvPr/>
        </p:nvSpPr>
        <p:spPr>
          <a:xfrm>
            <a:off x="5747747" y="1135326"/>
            <a:ext cx="3635998" cy="284469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People living in geographic areas who may have vulnerabilities: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 identified two neighbouring areas with a higher concentration of people who may be vulnerable to service changes. </a:t>
            </a:r>
            <a:r>
              <a:rPr kumimoji="0" lang="en-GB" sz="1200" b="1" i="0" u="none" strike="noStrike" kern="1200" cap="none" spc="0" normalizeH="0" baseline="0" noProof="0" dirty="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Harlesden and Willesden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would be more impacted by option A and </a:t>
            </a:r>
            <a:r>
              <a:rPr kumimoji="0" lang="en-GB" sz="1200" b="1" i="0" u="none" strike="noStrike" kern="1200" cap="none" spc="0" normalizeH="0" baseline="0" noProof="0" dirty="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Holloway and Finsbury Park</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would be more impacted by option B. The reason that these areas have been identified is due to their higher concentration of people who belong to an ethnic minority, people with poorer English proficiency and areas of higher deprivation. Mitigations for these populations include a focus on continuity of care and ensuring there is integration with other local services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50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DA3BFE-0C8E-1E24-945E-799B869D753E}"/>
              </a:ext>
            </a:extLst>
          </p:cNvPr>
          <p:cNvSpPr>
            <a:spLocks noGrp="1"/>
          </p:cNvSpPr>
          <p:nvPr>
            <p:ph type="body" sz="quarter" idx="10"/>
          </p:nvPr>
        </p:nvSpPr>
        <p:spPr>
          <a:xfrm>
            <a:off x="1141156" y="238750"/>
            <a:ext cx="7438963" cy="493376"/>
          </a:xfrm>
        </p:spPr>
        <p:txBody>
          <a:bodyPr/>
          <a:lstStyle/>
          <a:p>
            <a:r>
              <a:rPr lang="en-GB" sz="2200" b="1" dirty="0"/>
              <a:t>There are a range of population groups who may be impacted if we were to implement either option A or B</a:t>
            </a:r>
          </a:p>
        </p:txBody>
      </p:sp>
      <p:sp>
        <p:nvSpPr>
          <p:cNvPr id="13" name="TextBox 12">
            <a:extLst>
              <a:ext uri="{FF2B5EF4-FFF2-40B4-BE49-F238E27FC236}">
                <a16:creationId xmlns:a16="http://schemas.microsoft.com/office/drawing/2014/main" id="{8DB12BFB-81C9-4A50-C788-85F5531E7985}"/>
              </a:ext>
            </a:extLst>
          </p:cNvPr>
          <p:cNvSpPr txBox="1"/>
          <p:nvPr/>
        </p:nvSpPr>
        <p:spPr>
          <a:xfrm>
            <a:off x="1128456" y="1662838"/>
            <a:ext cx="3520440" cy="146136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Women and people of childbearing age with disabilities (including learning disabilities)</a:t>
            </a:r>
            <a:r>
              <a:rPr kumimoji="0" lang="en-GB" sz="1200" b="0"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people with disabilities may be more impacted by proposed changes due to challenges navigating to an unfamiliar hospital site, taxi costs due to lower car ownership and the physical accessibility of hospital sites. </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B3E0E3E-0A2C-F955-6BFA-2361D541AFDB}"/>
              </a:ext>
            </a:extLst>
          </p:cNvPr>
          <p:cNvSpPr txBox="1"/>
          <p:nvPr/>
        </p:nvSpPr>
        <p:spPr>
          <a:xfrm>
            <a:off x="4382997" y="3841274"/>
            <a:ext cx="3037962" cy="225183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Women and people from the orthodox Jewish community</a:t>
            </a:r>
            <a:r>
              <a:rPr kumimoji="0" lang="en-GB" sz="1200" b="0" i="0" u="none" strike="noStrike" kern="1200" cap="none" spc="0" normalizeH="0" baseline="0" noProof="0">
                <a:ln>
                  <a:noFill/>
                </a:ln>
                <a:solidFill>
                  <a:srgbClr val="6059A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Orthodox Jewish people may be impacted by the proposed changes, particularly around Option A. Consideration may need to be given for the specific needs of this group around maternity care. This includes requirements around Kosher food, observance of Shabbat and the impact on travel and ability to access online or digital materials.</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23335E5-BCDF-189A-AC2A-4B1D56DCC2D6}"/>
              </a:ext>
            </a:extLst>
          </p:cNvPr>
          <p:cNvPicPr>
            <a:picLocks noChangeAspect="1"/>
          </p:cNvPicPr>
          <p:nvPr/>
        </p:nvPicPr>
        <p:blipFill>
          <a:blip r:embed="rId3"/>
          <a:stretch>
            <a:fillRect/>
          </a:stretch>
        </p:blipFill>
        <p:spPr>
          <a:xfrm>
            <a:off x="4648896" y="1336060"/>
            <a:ext cx="2772063" cy="2287600"/>
          </a:xfrm>
          <a:prstGeom prst="rect">
            <a:avLst/>
          </a:prstGeom>
        </p:spPr>
      </p:pic>
      <p:pic>
        <p:nvPicPr>
          <p:cNvPr id="5" name="Picture 4">
            <a:extLst>
              <a:ext uri="{FF2B5EF4-FFF2-40B4-BE49-F238E27FC236}">
                <a16:creationId xmlns:a16="http://schemas.microsoft.com/office/drawing/2014/main" id="{E633156F-18C3-B08C-E522-C6FB9A06D958}"/>
              </a:ext>
            </a:extLst>
          </p:cNvPr>
          <p:cNvPicPr>
            <a:picLocks noChangeAspect="1"/>
          </p:cNvPicPr>
          <p:nvPr/>
        </p:nvPicPr>
        <p:blipFill>
          <a:blip r:embed="rId4"/>
          <a:stretch>
            <a:fillRect/>
          </a:stretch>
        </p:blipFill>
        <p:spPr>
          <a:xfrm>
            <a:off x="1128456" y="3498559"/>
            <a:ext cx="3126469" cy="2722316"/>
          </a:xfrm>
          <a:prstGeom prst="rect">
            <a:avLst/>
          </a:prstGeom>
        </p:spPr>
      </p:pic>
      <p:sp>
        <p:nvSpPr>
          <p:cNvPr id="6" name="Rectangle: Rounded Corners 5">
            <a:extLst>
              <a:ext uri="{FF2B5EF4-FFF2-40B4-BE49-F238E27FC236}">
                <a16:creationId xmlns:a16="http://schemas.microsoft.com/office/drawing/2014/main" id="{36C972E2-AF39-1865-CD61-418AEDA19A0C}"/>
              </a:ext>
            </a:extLst>
          </p:cNvPr>
          <p:cNvSpPr/>
          <p:nvPr/>
        </p:nvSpPr>
        <p:spPr>
          <a:xfrm>
            <a:off x="8073131" y="3779520"/>
            <a:ext cx="3784252" cy="2313589"/>
          </a:xfrm>
          <a:prstGeom prst="roundRect">
            <a:avLst>
              <a:gd name="adj" fmla="val 2832"/>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spcAft>
                <a:spcPts val="600"/>
              </a:spcAft>
              <a:buClr>
                <a:srgbClr val="CA589C"/>
              </a:buClr>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There are a number of other service users who have characteristics that make them potentially more impacted should we implement option A or B which our IIA identifies. This includes older and younger pregnant women and people, people with poor literacy and women and people in inclusion health groups.</a:t>
            </a:r>
            <a:r>
              <a:rPr lang="en-GB" sz="1200" dirty="0">
                <a:solidFill>
                  <a:srgbClr val="000000"/>
                </a:solidFill>
                <a:latin typeface="Arial"/>
                <a:cs typeface="Arial"/>
              </a:rPr>
              <a:t> </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a:lnSpc>
                <a:spcPct val="107000"/>
              </a:lnSpc>
              <a:spcAft>
                <a:spcPts val="600"/>
              </a:spcAft>
              <a:buClr>
                <a:srgbClr val="CA589C"/>
              </a:buClr>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We would seek as a priority to engage with all of these groups during the consultation period.</a:t>
            </a:r>
            <a:r>
              <a:rPr lang="en-GB" sz="1200" dirty="0">
                <a:solidFill>
                  <a:srgbClr val="000000"/>
                </a:solidFill>
                <a:latin typeface="Arial"/>
                <a:cs typeface="Arial"/>
              </a:rPr>
              <a:t> </a:t>
            </a:r>
            <a:endParaRPr lang="en-GB" sz="1200" b="0" i="0" u="none" strike="noStrike" kern="1200" cap="none" spc="0" normalizeH="0" baseline="0" noProof="0" dirty="0">
              <a:ln>
                <a:noFill/>
              </a:ln>
              <a:solidFill>
                <a:srgbClr val="000000"/>
              </a:solidFill>
              <a:effectLst/>
              <a:uLnTx/>
              <a:uFillTx/>
              <a:latin typeface="Arial"/>
              <a:cs typeface="Arial"/>
            </a:endParaRPr>
          </a:p>
        </p:txBody>
      </p:sp>
      <p:sp>
        <p:nvSpPr>
          <p:cNvPr id="7" name="Rectangle: Rounded Corners 6">
            <a:extLst>
              <a:ext uri="{FF2B5EF4-FFF2-40B4-BE49-F238E27FC236}">
                <a16:creationId xmlns:a16="http://schemas.microsoft.com/office/drawing/2014/main" id="{675D42F0-BE6F-21DD-A772-B016BBB43145}"/>
              </a:ext>
            </a:extLst>
          </p:cNvPr>
          <p:cNvSpPr/>
          <p:nvPr/>
        </p:nvSpPr>
        <p:spPr>
          <a:xfrm>
            <a:off x="8073131" y="1225921"/>
            <a:ext cx="3784252" cy="2203079"/>
          </a:xfrm>
          <a:prstGeom prst="roundRect">
            <a:avLst>
              <a:gd name="adj" fmla="val 2832"/>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
                <a:srgbClr val="CA589C"/>
              </a:buClr>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Through engagement with service users to date, we have developed mitigations that may need to be put in place to support service users with a range of different needs should a decision be taken to implement proposals. This covers areas such as: </a:t>
            </a:r>
          </a:p>
          <a:p>
            <a:pPr marL="171450" marR="0" lvl="0" indent="-1714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Communication and information sharing</a:t>
            </a:r>
          </a:p>
          <a:p>
            <a:pPr marL="171450" marR="0" lvl="0" indent="-1714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Travel and transport</a:t>
            </a:r>
          </a:p>
          <a:p>
            <a:pPr marL="171450" marR="0" lvl="0" indent="-1714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Ongoing engagement with communities</a:t>
            </a:r>
          </a:p>
        </p:txBody>
      </p:sp>
    </p:spTree>
    <p:extLst>
      <p:ext uri="{BB962C8B-B14F-4D97-AF65-F5344CB8AC3E}">
        <p14:creationId xmlns:p14="http://schemas.microsoft.com/office/powerpoint/2010/main" val="413282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44E19-DDE0-155C-2788-8E95C0C00122}"/>
              </a:ext>
            </a:extLst>
          </p:cNvPr>
          <p:cNvSpPr>
            <a:spLocks noGrp="1"/>
          </p:cNvSpPr>
          <p:nvPr>
            <p:ph type="body" sz="quarter" idx="10"/>
          </p:nvPr>
        </p:nvSpPr>
        <p:spPr>
          <a:xfrm>
            <a:off x="1570942" y="2664299"/>
            <a:ext cx="6562965" cy="764701"/>
          </a:xfrm>
        </p:spPr>
        <p:txBody>
          <a:bodyPr/>
          <a:lstStyle/>
          <a:p>
            <a:r>
              <a:rPr lang="en-GB" b="1"/>
              <a:t>The birthing suites at Edgware Birth Centre</a:t>
            </a:r>
          </a:p>
        </p:txBody>
      </p:sp>
    </p:spTree>
    <p:extLst>
      <p:ext uri="{BB962C8B-B14F-4D97-AF65-F5344CB8AC3E}">
        <p14:creationId xmlns:p14="http://schemas.microsoft.com/office/powerpoint/2010/main" val="392618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CBE3C71-988E-E91D-E1DD-C1303B69551A}"/>
              </a:ext>
            </a:extLst>
          </p:cNvPr>
          <p:cNvSpPr txBox="1">
            <a:spLocks/>
          </p:cNvSpPr>
          <p:nvPr/>
        </p:nvSpPr>
        <p:spPr>
          <a:xfrm>
            <a:off x="1102435" y="312514"/>
            <a:ext cx="7680525" cy="493376"/>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4000" kern="1200" baseline="0">
                <a:solidFill>
                  <a:srgbClr val="4D4D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4D4D4C"/>
                </a:solidFill>
                <a:effectLst/>
                <a:uLnTx/>
                <a:uFillTx/>
                <a:latin typeface="Arial" panose="020B0604020202020204" pitchFamily="34" charset="0"/>
                <a:ea typeface="+mn-ea"/>
                <a:cs typeface="Arial" panose="020B0604020202020204" pitchFamily="34" charset="0"/>
              </a:rPr>
              <a:t>We are also proposing closing the birthing suites at Edgware Birth Centre</a:t>
            </a:r>
          </a:p>
        </p:txBody>
      </p:sp>
      <p:sp>
        <p:nvSpPr>
          <p:cNvPr id="4" name="Rectangle: Rounded Corners 3">
            <a:extLst>
              <a:ext uri="{FF2B5EF4-FFF2-40B4-BE49-F238E27FC236}">
                <a16:creationId xmlns:a16="http://schemas.microsoft.com/office/drawing/2014/main" id="{CB686F7D-E653-8450-4742-43BAA1A6F0A1}"/>
              </a:ext>
            </a:extLst>
          </p:cNvPr>
          <p:cNvSpPr/>
          <p:nvPr/>
        </p:nvSpPr>
        <p:spPr>
          <a:xfrm>
            <a:off x="971164" y="1104900"/>
            <a:ext cx="4446812" cy="4564380"/>
          </a:xfrm>
          <a:prstGeom prst="roundRect">
            <a:avLst>
              <a:gd name="adj" fmla="val 2832"/>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
                <a:srgbClr val="CA589C"/>
              </a:buClr>
              <a:buSzTx/>
              <a:buFontTx/>
              <a:buNone/>
              <a:tabLst/>
              <a:defRPr/>
            </a:pPr>
            <a:r>
              <a:rPr kumimoji="0" lang="en-GB" sz="1200" b="1" i="0" u="none" strike="noStrike" kern="1200" cap="none" spc="0" normalizeH="0" baseline="0" noProof="0">
                <a:ln>
                  <a:noFill/>
                </a:ln>
                <a:solidFill>
                  <a:srgbClr val="000000"/>
                </a:solidFill>
                <a:effectLst/>
                <a:uLnTx/>
                <a:uFillTx/>
                <a:latin typeface="Arial"/>
                <a:ea typeface="+mn-ea"/>
                <a:cs typeface="Arial"/>
              </a:rPr>
              <a:t>Case for change for Edgware Birth Centre</a:t>
            </a:r>
          </a:p>
          <a:p>
            <a:pPr marL="285750" marR="0" lvl="0" indent="-2857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Edgware Birth Centre does not provide the right type of capacity for our population, with analysis suggesting only 30% of women across NCL would be clinically appropriate to give birth there and an even smaller number of this 30% would be within close travelling distance of the unit</a:t>
            </a:r>
          </a:p>
          <a:p>
            <a:pPr marL="285750" marR="0" lvl="0" indent="-2857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Births are becoming more complex and anticipated to decline over the next 10 years, meaning it would be very difficult to increase activity numbers at the unit</a:t>
            </a:r>
          </a:p>
          <a:p>
            <a:pPr marL="285750" marR="0" lvl="0" indent="-2857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The number of births at the unit has been declining every year since 2017 and it is one of units with the smallest number of births in the country, with only 34 births in the last financial year </a:t>
            </a:r>
          </a:p>
          <a:p>
            <a:pPr marL="285750" marR="0" lvl="0" indent="-2857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We do not have the workforce to support the unit as well as our other alongside midwifery-led units which leads to short term closures of the service</a:t>
            </a:r>
          </a:p>
          <a:p>
            <a:pPr marL="285750" marR="0" lvl="0" indent="-285750" algn="l" defTabSz="914400" rtl="0" eaLnBrk="1" fontAlgn="auto" latinLnBrk="0" hangingPunct="1">
              <a:lnSpc>
                <a:spcPct val="107000"/>
              </a:lnSpc>
              <a:spcBef>
                <a:spcPts val="0"/>
              </a:spcBef>
              <a:spcAft>
                <a:spcPts val="600"/>
              </a:spcAft>
              <a:buClr>
                <a:srgbClr val="CA589C"/>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There are opportunities to use the space at the site in a more efficient way and provide antenatal and post natal services for our local population there that are more in line with their needs</a:t>
            </a:r>
          </a:p>
        </p:txBody>
      </p:sp>
      <p:pic>
        <p:nvPicPr>
          <p:cNvPr id="8" name="Picture 7">
            <a:extLst>
              <a:ext uri="{FF2B5EF4-FFF2-40B4-BE49-F238E27FC236}">
                <a16:creationId xmlns:a16="http://schemas.microsoft.com/office/drawing/2014/main" id="{1AB7AB48-4B0C-ACBD-739B-B96F129891B1}"/>
              </a:ext>
            </a:extLst>
          </p:cNvPr>
          <p:cNvPicPr>
            <a:picLocks noChangeAspect="1"/>
          </p:cNvPicPr>
          <p:nvPr/>
        </p:nvPicPr>
        <p:blipFill>
          <a:blip r:embed="rId2"/>
          <a:stretch>
            <a:fillRect/>
          </a:stretch>
        </p:blipFill>
        <p:spPr>
          <a:xfrm>
            <a:off x="7905571" y="3679466"/>
            <a:ext cx="3567687" cy="2570776"/>
          </a:xfrm>
          <a:prstGeom prst="rect">
            <a:avLst/>
          </a:prstGeom>
          <a:ln>
            <a:solidFill>
              <a:schemeClr val="accent6"/>
            </a:solidFill>
          </a:ln>
        </p:spPr>
      </p:pic>
      <p:pic>
        <p:nvPicPr>
          <p:cNvPr id="9" name="Picture 8">
            <a:extLst>
              <a:ext uri="{FF2B5EF4-FFF2-40B4-BE49-F238E27FC236}">
                <a16:creationId xmlns:a16="http://schemas.microsoft.com/office/drawing/2014/main" id="{76449E33-8B1B-1267-B7BA-CF767E852798}"/>
              </a:ext>
            </a:extLst>
          </p:cNvPr>
          <p:cNvPicPr>
            <a:picLocks noChangeAspect="1"/>
          </p:cNvPicPr>
          <p:nvPr/>
        </p:nvPicPr>
        <p:blipFill>
          <a:blip r:embed="rId3"/>
          <a:stretch>
            <a:fillRect/>
          </a:stretch>
        </p:blipFill>
        <p:spPr>
          <a:xfrm>
            <a:off x="5828679" y="1248399"/>
            <a:ext cx="3632717" cy="2372140"/>
          </a:xfrm>
          <a:prstGeom prst="rect">
            <a:avLst/>
          </a:prstGeom>
          <a:ln>
            <a:solidFill>
              <a:schemeClr val="accent6"/>
            </a:solidFill>
          </a:ln>
        </p:spPr>
      </p:pic>
      <p:sp>
        <p:nvSpPr>
          <p:cNvPr id="10" name="Rectangle: Rounded Corners 9">
            <a:extLst>
              <a:ext uri="{FF2B5EF4-FFF2-40B4-BE49-F238E27FC236}">
                <a16:creationId xmlns:a16="http://schemas.microsoft.com/office/drawing/2014/main" id="{E1F5D24E-3B6B-F330-6E0C-5B8F5CCF96DF}"/>
              </a:ext>
            </a:extLst>
          </p:cNvPr>
          <p:cNvSpPr/>
          <p:nvPr/>
        </p:nvSpPr>
        <p:spPr>
          <a:xfrm>
            <a:off x="971164" y="5787135"/>
            <a:ext cx="6763136" cy="601981"/>
          </a:xfrm>
          <a:prstGeom prst="roundRect">
            <a:avLst>
              <a:gd name="adj" fmla="val 12132"/>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
                <a:srgbClr val="CA589C"/>
              </a:buClr>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We are consulting on this as a separate proposal alongside the maternity and neonatal proposals. They are not dependent on one another.  </a:t>
            </a:r>
          </a:p>
        </p:txBody>
      </p:sp>
    </p:spTree>
    <p:extLst>
      <p:ext uri="{BB962C8B-B14F-4D97-AF65-F5344CB8AC3E}">
        <p14:creationId xmlns:p14="http://schemas.microsoft.com/office/powerpoint/2010/main" val="3898679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44E19-DDE0-155C-2788-8E95C0C00122}"/>
              </a:ext>
            </a:extLst>
          </p:cNvPr>
          <p:cNvSpPr>
            <a:spLocks noGrp="1"/>
          </p:cNvSpPr>
          <p:nvPr>
            <p:ph type="body" sz="quarter" idx="10"/>
          </p:nvPr>
        </p:nvSpPr>
        <p:spPr>
          <a:xfrm>
            <a:off x="1570942" y="2664299"/>
            <a:ext cx="7877858" cy="764701"/>
          </a:xfrm>
        </p:spPr>
        <p:txBody>
          <a:bodyPr/>
          <a:lstStyle/>
          <a:p>
            <a:r>
              <a:rPr lang="en-GB" b="1"/>
              <a:t>Surgery for babies and children </a:t>
            </a:r>
          </a:p>
        </p:txBody>
      </p:sp>
    </p:spTree>
    <p:extLst>
      <p:ext uri="{BB962C8B-B14F-4D97-AF65-F5344CB8AC3E}">
        <p14:creationId xmlns:p14="http://schemas.microsoft.com/office/powerpoint/2010/main" val="42438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4AAED-8CEB-0360-C380-E24A6FFB05C2}"/>
              </a:ext>
            </a:extLst>
          </p:cNvPr>
          <p:cNvSpPr>
            <a:spLocks noGrp="1"/>
          </p:cNvSpPr>
          <p:nvPr>
            <p:ph type="body" sz="quarter" idx="10"/>
          </p:nvPr>
        </p:nvSpPr>
        <p:spPr>
          <a:xfrm>
            <a:off x="1133536" y="399600"/>
            <a:ext cx="7545643" cy="493376"/>
          </a:xfrm>
        </p:spPr>
        <p:txBody>
          <a:bodyPr/>
          <a:lstStyle/>
          <a:p>
            <a:r>
              <a:rPr lang="en-GB" sz="2200" b="1"/>
              <a:t>There are several important clinical drivers for change in our paediatric surgical services</a:t>
            </a:r>
          </a:p>
        </p:txBody>
      </p:sp>
      <p:grpSp>
        <p:nvGrpSpPr>
          <p:cNvPr id="14" name="Group 13">
            <a:extLst>
              <a:ext uri="{FF2B5EF4-FFF2-40B4-BE49-F238E27FC236}">
                <a16:creationId xmlns:a16="http://schemas.microsoft.com/office/drawing/2014/main" id="{EF132768-52E2-B063-61E6-1B4AEB583C79}"/>
              </a:ext>
            </a:extLst>
          </p:cNvPr>
          <p:cNvGrpSpPr/>
          <p:nvPr/>
        </p:nvGrpSpPr>
        <p:grpSpPr>
          <a:xfrm>
            <a:off x="1039495" y="1364389"/>
            <a:ext cx="10782300" cy="4695826"/>
            <a:chOff x="1104900" y="1476374"/>
            <a:chExt cx="10782300" cy="4695826"/>
          </a:xfrm>
        </p:grpSpPr>
        <p:sp>
          <p:nvSpPr>
            <p:cNvPr id="5" name="Rectangle: Rounded Corners 4">
              <a:extLst>
                <a:ext uri="{FF2B5EF4-FFF2-40B4-BE49-F238E27FC236}">
                  <a16:creationId xmlns:a16="http://schemas.microsoft.com/office/drawing/2014/main" id="{B4E397DE-F24D-108F-0BC0-864BBCF66EA6}"/>
                </a:ext>
              </a:extLst>
            </p:cNvPr>
            <p:cNvSpPr/>
            <p:nvPr/>
          </p:nvSpPr>
          <p:spPr>
            <a:xfrm>
              <a:off x="1104900" y="1476374"/>
              <a:ext cx="10782300" cy="4695826"/>
            </a:xfrm>
            <a:prstGeom prst="roundRect">
              <a:avLst>
                <a:gd name="adj" fmla="val 4832"/>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9625" marR="0" lvl="0" indent="0" algn="l" defTabSz="914400" rtl="0" eaLnBrk="1" fontAlgn="auto" latinLnBrk="0" hangingPunct="1">
                <a:lnSpc>
                  <a:spcPct val="107000"/>
                </a:lnSpc>
                <a:spcBef>
                  <a:spcPts val="0"/>
                </a:spcBef>
                <a:spcAft>
                  <a:spcPts val="600"/>
                </a:spcAft>
                <a:buClr>
                  <a:srgbClr val="CA589C"/>
                </a:buClr>
                <a:buSzTx/>
                <a:buFontTx/>
                <a:buNone/>
                <a:tabLst>
                  <a:tab pos="809625" algn="l"/>
                </a:tabLst>
                <a:defRPr/>
              </a:pPr>
              <a:r>
                <a:rPr kumimoji="0" lang="en-GB" sz="1300" b="1" i="0" u="none" strike="noStrike" kern="1200" cap="none" spc="0" normalizeH="0" baseline="0" noProof="0">
                  <a:ln>
                    <a:noFill/>
                  </a:ln>
                  <a:solidFill>
                    <a:srgbClr val="000000"/>
                  </a:solidFill>
                  <a:effectLst/>
                  <a:uLnTx/>
                  <a:uFillTx/>
                  <a:latin typeface="Arial"/>
                  <a:ea typeface="Arial" panose="020B0604020202020204" pitchFamily="34" charset="0"/>
                  <a:cs typeface="Arial"/>
                </a:rPr>
                <a:t>There is currently a lack of defined emergency surgical pathways for young children </a:t>
              </a:r>
              <a:r>
                <a:rPr kumimoji="0" lang="en-GB" sz="1300" b="0" i="0" u="none" strike="noStrike" kern="1200" cap="none" spc="0" normalizeH="0" baseline="0" noProof="0">
                  <a:ln>
                    <a:noFill/>
                  </a:ln>
                  <a:solidFill>
                    <a:srgbClr val="000000"/>
                  </a:solidFill>
                  <a:effectLst/>
                  <a:uLnTx/>
                  <a:uFillTx/>
                  <a:latin typeface="Arial"/>
                  <a:ea typeface="Arial" panose="020B0604020202020204" pitchFamily="34" charset="0"/>
                  <a:cs typeface="Arial"/>
                </a:rPr>
                <a:t>meaning that clinicians in emergency departments make multiple enquires to secure the right pathway for individual children. </a:t>
              </a:r>
              <a:br>
                <a:rPr kumimoji="0" lang="en-GB" sz="1300" b="0" i="0" u="none" strike="noStrike" kern="1200" cap="none" spc="0" normalizeH="0" baseline="0" noProof="0">
                  <a:ln>
                    <a:noFill/>
                  </a:ln>
                  <a:solidFill>
                    <a:srgbClr val="000000"/>
                  </a:solidFill>
                  <a:effectLst/>
                  <a:uLnTx/>
                  <a:uFillTx/>
                  <a:latin typeface="Arial"/>
                  <a:ea typeface="Arial" panose="020B0604020202020204" pitchFamily="34" charset="0"/>
                  <a:cs typeface="Arial"/>
                </a:rPr>
              </a:br>
              <a:br>
                <a:rPr kumimoji="0" lang="en-GB" sz="1300" b="0" i="0" u="none" strike="noStrike" kern="1200" cap="none" spc="0" normalizeH="0" baseline="0" noProof="0">
                  <a:ln>
                    <a:noFill/>
                  </a:ln>
                  <a:solidFill>
                    <a:srgbClr val="000000"/>
                  </a:solidFill>
                  <a:effectLst/>
                  <a:uLnTx/>
                  <a:uFillTx/>
                  <a:latin typeface="Arial"/>
                  <a:ea typeface="Arial" panose="020B0604020202020204" pitchFamily="34" charset="0"/>
                  <a:cs typeface="Arial"/>
                </a:rPr>
              </a:br>
              <a:r>
                <a:rPr kumimoji="0" lang="en-GB" sz="1300" b="1" i="0" u="none" strike="noStrike" kern="1200" cap="none" spc="0" normalizeH="0" baseline="0" noProof="0">
                  <a:ln>
                    <a:noFill/>
                  </a:ln>
                  <a:solidFill>
                    <a:srgbClr val="000000"/>
                  </a:solidFill>
                  <a:effectLst/>
                  <a:uLnTx/>
                  <a:uFillTx/>
                  <a:latin typeface="Arial"/>
                  <a:ea typeface="+mn-ea"/>
                  <a:cs typeface="Arial"/>
                </a:rPr>
                <a:t>Some children are transferred up to three times before receiving emergency surgical treatment in the right setting.  </a:t>
              </a:r>
              <a:r>
                <a:rPr kumimoji="0" lang="en-GB" sz="1300" b="0" i="0" u="none" strike="noStrike" kern="1200" cap="none" spc="0" normalizeH="0" baseline="0" noProof="0">
                  <a:ln>
                    <a:noFill/>
                  </a:ln>
                  <a:solidFill>
                    <a:srgbClr val="000000"/>
                  </a:solidFill>
                  <a:effectLst/>
                  <a:uLnTx/>
                  <a:uFillTx/>
                  <a:latin typeface="Arial"/>
                  <a:ea typeface="+mn-ea"/>
                  <a:cs typeface="Arial"/>
                </a:rPr>
                <a:t>From April 2020 to March 2021, 144 children and young people were transferred from an NCL provider to other hospitals for an emergency surgical procedure</a:t>
              </a:r>
              <a:br>
                <a:rPr kumimoji="0" lang="en-GB" sz="1300" b="0" i="0" u="none" strike="noStrike" kern="1200" cap="none" spc="0" normalizeH="0" baseline="0" noProof="0">
                  <a:ln>
                    <a:noFill/>
                  </a:ln>
                  <a:solidFill>
                    <a:srgbClr val="000000"/>
                  </a:solidFill>
                  <a:effectLst/>
                  <a:uLnTx/>
                  <a:uFillTx/>
                  <a:latin typeface="Arial"/>
                  <a:ea typeface="+mn-ea"/>
                  <a:cs typeface="Arial"/>
                </a:rPr>
              </a:br>
              <a:br>
                <a:rPr kumimoji="0" lang="en-GB" sz="1300" b="0" i="0" u="none" strike="noStrike" kern="1200" cap="none" spc="0" normalizeH="0" baseline="0" noProof="0">
                  <a:ln>
                    <a:noFill/>
                  </a:ln>
                  <a:solidFill>
                    <a:srgbClr val="000000"/>
                  </a:solidFill>
                  <a:effectLst/>
                  <a:uLnTx/>
                  <a:uFillTx/>
                  <a:latin typeface="Arial"/>
                  <a:ea typeface="+mn-ea"/>
                  <a:cs typeface="Arial"/>
                </a:rPr>
              </a:br>
              <a:r>
                <a:rPr kumimoji="0" lang="en-GB" sz="1300" b="1" i="0" u="none" strike="noStrike" kern="1200" cap="none" spc="0" normalizeH="0" baseline="0" noProof="0">
                  <a:ln>
                    <a:noFill/>
                  </a:ln>
                  <a:solidFill>
                    <a:srgbClr val="000000"/>
                  </a:solidFill>
                  <a:effectLst/>
                  <a:uLnTx/>
                  <a:uFillTx/>
                  <a:latin typeface="Arial"/>
                  <a:ea typeface="+mn-ea"/>
                  <a:cs typeface="Arial"/>
                </a:rPr>
                <a:t>Access to surgical and anaesthetic workforce to deliver care for young children is limited at local sites and scarce nationally</a:t>
              </a:r>
              <a:r>
                <a:rPr kumimoji="0" lang="en-GB" sz="1300" b="0" i="0" u="none" strike="noStrike" kern="1200" cap="none" spc="0" normalizeH="0" baseline="0" noProof="0">
                  <a:ln>
                    <a:noFill/>
                  </a:ln>
                  <a:solidFill>
                    <a:srgbClr val="000000"/>
                  </a:solidFill>
                  <a:effectLst/>
                  <a:uLnTx/>
                  <a:uFillTx/>
                  <a:latin typeface="Arial"/>
                  <a:ea typeface="+mn-ea"/>
                  <a:cs typeface="Arial"/>
                </a:rPr>
                <a:t>, with the ability to undertake an operation often dependent on the skills of the individual staff on duty that day</a:t>
              </a:r>
              <a:br>
                <a:rPr kumimoji="0" lang="en-GB" sz="1300" b="0" i="0" u="none" strike="noStrike" kern="1200" cap="none" spc="0" normalizeH="0" baseline="0" noProof="0">
                  <a:ln>
                    <a:noFill/>
                  </a:ln>
                  <a:solidFill>
                    <a:srgbClr val="000000"/>
                  </a:solidFill>
                  <a:effectLst/>
                  <a:uLnTx/>
                  <a:uFillTx/>
                  <a:latin typeface="Arial"/>
                  <a:ea typeface="+mn-ea"/>
                  <a:cs typeface="Arial"/>
                </a:rPr>
              </a:br>
              <a:br>
                <a:rPr kumimoji="0" lang="en-GB" sz="1300" b="0" i="0" u="none" strike="noStrike" kern="1200" cap="none" spc="0" normalizeH="0" baseline="0" noProof="0">
                  <a:ln>
                    <a:noFill/>
                  </a:ln>
                  <a:solidFill>
                    <a:srgbClr val="000000"/>
                  </a:solidFill>
                  <a:effectLst/>
                  <a:uLnTx/>
                  <a:uFillTx/>
                  <a:latin typeface="Arial"/>
                  <a:ea typeface="+mn-ea"/>
                  <a:cs typeface="Arial"/>
                </a:rPr>
              </a:br>
              <a:r>
                <a:rPr kumimoji="0" lang="en-GB" sz="1300" b="1" i="0" u="none" strike="noStrike" kern="1200" cap="none" spc="0" normalizeH="0" baseline="0" noProof="0">
                  <a:ln>
                    <a:noFill/>
                  </a:ln>
                  <a:solidFill>
                    <a:srgbClr val="000000"/>
                  </a:solidFill>
                  <a:effectLst/>
                  <a:uLnTx/>
                  <a:uFillTx/>
                  <a:latin typeface="Arial"/>
                  <a:ea typeface="+mn-ea"/>
                  <a:cs typeface="Arial"/>
                </a:rPr>
                <a:t>There are some operations being undertaken in very low volumes at local sites </a:t>
              </a:r>
              <a:r>
                <a:rPr kumimoji="0" lang="en-GB" sz="1300" b="0" i="0" u="none" strike="noStrike" kern="1200" cap="none" spc="0" normalizeH="0" baseline="0" noProof="0">
                  <a:ln>
                    <a:noFill/>
                  </a:ln>
                  <a:solidFill>
                    <a:srgbClr val="000000"/>
                  </a:solidFill>
                  <a:effectLst/>
                  <a:uLnTx/>
                  <a:uFillTx/>
                  <a:latin typeface="Arial"/>
                  <a:ea typeface="+mn-ea"/>
                  <a:cs typeface="Arial"/>
                </a:rPr>
                <a:t>which raises questions about the ability of staff to maintain their skills</a:t>
              </a:r>
              <a:br>
                <a:rPr kumimoji="0" lang="en-GB" sz="1300" b="0" i="0" u="none" strike="noStrike" kern="1200" cap="none" spc="0" normalizeH="0" baseline="0" noProof="0">
                  <a:ln>
                    <a:noFill/>
                  </a:ln>
                  <a:solidFill>
                    <a:srgbClr val="000000"/>
                  </a:solidFill>
                  <a:effectLst/>
                  <a:uLnTx/>
                  <a:uFillTx/>
                  <a:latin typeface="Arial"/>
                  <a:ea typeface="+mn-ea"/>
                  <a:cs typeface="Arial"/>
                </a:rPr>
              </a:br>
              <a:br>
                <a:rPr kumimoji="0" lang="en-GB" sz="1300" b="0" i="0" u="none" strike="noStrike" kern="1200" cap="none" spc="0" normalizeH="0" baseline="0" noProof="0">
                  <a:ln>
                    <a:noFill/>
                  </a:ln>
                  <a:solidFill>
                    <a:srgbClr val="000000"/>
                  </a:solidFill>
                  <a:effectLst/>
                  <a:uLnTx/>
                  <a:uFillTx/>
                  <a:latin typeface="Arial"/>
                  <a:ea typeface="+mn-ea"/>
                  <a:cs typeface="Arial"/>
                </a:rPr>
              </a:br>
              <a:r>
                <a:rPr kumimoji="0" lang="en-GB" sz="1300" b="1" i="0" u="none" strike="noStrike" kern="1200" cap="none" spc="0" normalizeH="0" baseline="0" noProof="0">
                  <a:ln>
                    <a:noFill/>
                  </a:ln>
                  <a:solidFill>
                    <a:srgbClr val="000000"/>
                  </a:solidFill>
                  <a:effectLst/>
                  <a:uLnTx/>
                  <a:uFillTx/>
                  <a:latin typeface="Arial"/>
                  <a:ea typeface="+mn-ea"/>
                  <a:cs typeface="Arial"/>
                </a:rPr>
                <a:t>There is lack of clarity on the role of Great Ormond Street Hospital in caring for local NCL children and young people requiring surgery</a:t>
              </a:r>
              <a:r>
                <a:rPr kumimoji="0" lang="en-GB" sz="1300" b="0" i="0" u="none" strike="noStrike" kern="1200" cap="none" spc="0" normalizeH="0" baseline="0" noProof="0">
                  <a:ln>
                    <a:noFill/>
                  </a:ln>
                  <a:solidFill>
                    <a:srgbClr val="000000"/>
                  </a:solidFill>
                  <a:effectLst/>
                  <a:uLnTx/>
                  <a:uFillTx/>
                  <a:latin typeface="Arial"/>
                  <a:ea typeface="+mn-ea"/>
                  <a:cs typeface="Arial"/>
                </a:rPr>
                <a:t>, alongside its tertiary and quaternary work</a:t>
              </a:r>
              <a:br>
                <a:rPr kumimoji="0" lang="en-GB" sz="1300" b="0" i="0" u="none" strike="noStrike" kern="1200" cap="none" spc="0" normalizeH="0" baseline="0" noProof="0">
                  <a:ln>
                    <a:noFill/>
                  </a:ln>
                  <a:solidFill>
                    <a:srgbClr val="000000"/>
                  </a:solidFill>
                  <a:effectLst/>
                  <a:uLnTx/>
                  <a:uFillTx/>
                  <a:latin typeface="Arial"/>
                  <a:ea typeface="+mn-ea"/>
                  <a:cs typeface="Arial"/>
                </a:rPr>
              </a:br>
              <a:br>
                <a:rPr kumimoji="0" lang="en-GB" sz="1300" b="0" i="0" u="none" strike="noStrike" kern="1200" cap="none" spc="0" normalizeH="0" baseline="0" noProof="0">
                  <a:ln>
                    <a:noFill/>
                  </a:ln>
                  <a:solidFill>
                    <a:srgbClr val="000000"/>
                  </a:solidFill>
                  <a:effectLst/>
                  <a:uLnTx/>
                  <a:uFillTx/>
                  <a:latin typeface="Arial"/>
                  <a:ea typeface="+mn-ea"/>
                  <a:cs typeface="Arial"/>
                </a:rPr>
              </a:br>
              <a:r>
                <a:rPr kumimoji="0" lang="en-GB" sz="1300" b="1" i="0" u="none" strike="noStrike" kern="1200" cap="none" spc="0" normalizeH="0" baseline="0" noProof="0">
                  <a:ln>
                    <a:noFill/>
                  </a:ln>
                  <a:solidFill>
                    <a:srgbClr val="000000"/>
                  </a:solidFill>
                  <a:effectLst/>
                  <a:uLnTx/>
                  <a:uFillTx/>
                  <a:latin typeface="Arial"/>
                  <a:ea typeface="+mn-ea"/>
                  <a:cs typeface="Arial"/>
                </a:rPr>
                <a:t>Children are not always looked after in age-appropriate environments, or on child-only lists </a:t>
              </a:r>
              <a:r>
                <a:rPr kumimoji="0" lang="en-GB" sz="1300" b="0" i="0" u="none" strike="noStrike" kern="1200" cap="none" spc="0" normalizeH="0" baseline="0" noProof="0">
                  <a:ln>
                    <a:noFill/>
                  </a:ln>
                  <a:solidFill>
                    <a:srgbClr val="000000"/>
                  </a:solidFill>
                  <a:effectLst/>
                  <a:uLnTx/>
                  <a:uFillTx/>
                  <a:latin typeface="Arial"/>
                  <a:ea typeface="+mn-ea"/>
                  <a:cs typeface="Arial"/>
                </a:rPr>
                <a:t>which does not represent a high-quality patient experience</a:t>
              </a:r>
              <a:br>
                <a:rPr kumimoji="0" lang="en-GB" sz="1300" b="0" i="0" u="none" strike="noStrike" kern="1200" cap="none" spc="0" normalizeH="0" baseline="0" noProof="0">
                  <a:ln>
                    <a:noFill/>
                  </a:ln>
                  <a:solidFill>
                    <a:srgbClr val="000000"/>
                  </a:solidFill>
                  <a:effectLst/>
                  <a:uLnTx/>
                  <a:uFillTx/>
                  <a:latin typeface="Arial"/>
                  <a:ea typeface="+mn-ea"/>
                  <a:cs typeface="Arial"/>
                </a:rPr>
              </a:br>
              <a:br>
                <a:rPr kumimoji="0" lang="en-GB" sz="1300" b="0" i="0" u="none" strike="noStrike" kern="1200" cap="none" spc="0" normalizeH="0" baseline="0" noProof="0">
                  <a:ln>
                    <a:noFill/>
                  </a:ln>
                  <a:solidFill>
                    <a:srgbClr val="000000"/>
                  </a:solidFill>
                  <a:effectLst/>
                  <a:uLnTx/>
                  <a:uFillTx/>
                  <a:latin typeface="Arial"/>
                  <a:ea typeface="+mn-ea"/>
                  <a:cs typeface="Arial"/>
                </a:rPr>
              </a:br>
              <a:r>
                <a:rPr kumimoji="0" lang="en-GB" sz="1300" b="1" i="0" u="none" strike="noStrike" kern="1200" cap="none" spc="0" normalizeH="0" baseline="0" noProof="0">
                  <a:ln>
                    <a:noFill/>
                  </a:ln>
                  <a:solidFill>
                    <a:srgbClr val="000000"/>
                  </a:solidFill>
                  <a:effectLst/>
                  <a:uLnTx/>
                  <a:uFillTx/>
                  <a:latin typeface="Arial"/>
                  <a:ea typeface="+mn-ea"/>
                  <a:cs typeface="Arial"/>
                </a:rPr>
                <a:t>There are long waits for planned operations, particularly in ENT and Dentistry</a:t>
              </a:r>
              <a:r>
                <a:rPr kumimoji="0" lang="en-GB" sz="1300" b="0" i="0" u="none" strike="noStrike" kern="1200" cap="none" spc="0" normalizeH="0" baseline="0" noProof="0">
                  <a:ln>
                    <a:noFill/>
                  </a:ln>
                  <a:solidFill>
                    <a:srgbClr val="000000"/>
                  </a:solidFill>
                  <a:effectLst/>
                  <a:uLnTx/>
                  <a:uFillTx/>
                  <a:latin typeface="Arial"/>
                  <a:ea typeface="+mn-ea"/>
                  <a:cs typeface="Arial"/>
                </a:rPr>
                <a:t>, and there are opportunities to consider how these high-volume specialties better manage demand and capacity</a:t>
              </a:r>
            </a:p>
          </p:txBody>
        </p:sp>
        <p:pic>
          <p:nvPicPr>
            <p:cNvPr id="7" name="Graphic 6" descr="Transfer with solid fill">
              <a:extLst>
                <a:ext uri="{FF2B5EF4-FFF2-40B4-BE49-F238E27FC236}">
                  <a16:creationId xmlns:a16="http://schemas.microsoft.com/office/drawing/2014/main" id="{258CA425-A06C-C1C8-23E7-056BBFC305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8862" y="1557170"/>
              <a:ext cx="590489" cy="590489"/>
            </a:xfrm>
            <a:prstGeom prst="rect">
              <a:avLst/>
            </a:prstGeom>
          </p:spPr>
        </p:pic>
        <p:pic>
          <p:nvPicPr>
            <p:cNvPr id="6" name="Graphic 5" descr="Ambulance with solid fill">
              <a:extLst>
                <a:ext uri="{FF2B5EF4-FFF2-40B4-BE49-F238E27FC236}">
                  <a16:creationId xmlns:a16="http://schemas.microsoft.com/office/drawing/2014/main" id="{1A96704B-08EF-4331-2DFD-8CEDD40325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269833" y="2276488"/>
              <a:ext cx="568547" cy="568547"/>
            </a:xfrm>
            <a:prstGeom prst="rect">
              <a:avLst/>
            </a:prstGeom>
          </p:spPr>
        </p:pic>
        <p:pic>
          <p:nvPicPr>
            <p:cNvPr id="8" name="Graphic 7" descr="Doctor male with solid fill">
              <a:extLst>
                <a:ext uri="{FF2B5EF4-FFF2-40B4-BE49-F238E27FC236}">
                  <a16:creationId xmlns:a16="http://schemas.microsoft.com/office/drawing/2014/main" id="{F9448DDA-BC83-0694-604A-0E93952748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258862" y="2973864"/>
              <a:ext cx="590489" cy="590489"/>
            </a:xfrm>
            <a:prstGeom prst="rect">
              <a:avLst/>
            </a:prstGeom>
          </p:spPr>
        </p:pic>
        <p:pic>
          <p:nvPicPr>
            <p:cNvPr id="9" name="Graphic 8" descr="Hospital with solid fill">
              <a:extLst>
                <a:ext uri="{FF2B5EF4-FFF2-40B4-BE49-F238E27FC236}">
                  <a16:creationId xmlns:a16="http://schemas.microsoft.com/office/drawing/2014/main" id="{EAA1D10D-4902-AF27-E609-2DB09C416F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12457" y="4592663"/>
              <a:ext cx="683298" cy="683298"/>
            </a:xfrm>
            <a:prstGeom prst="rect">
              <a:avLst/>
            </a:prstGeom>
          </p:spPr>
        </p:pic>
        <p:pic>
          <p:nvPicPr>
            <p:cNvPr id="11" name="Graphic 10" descr="Daily calendar with solid fill">
              <a:extLst>
                <a:ext uri="{FF2B5EF4-FFF2-40B4-BE49-F238E27FC236}">
                  <a16:creationId xmlns:a16="http://schemas.microsoft.com/office/drawing/2014/main" id="{E79CECD2-0CC4-3EED-3844-6EE95BC972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23563" y="5446464"/>
              <a:ext cx="640962" cy="640962"/>
            </a:xfrm>
            <a:prstGeom prst="rect">
              <a:avLst/>
            </a:prstGeom>
          </p:spPr>
        </p:pic>
        <p:pic>
          <p:nvPicPr>
            <p:cNvPr id="13" name="Graphic 12" descr="Face with mask with solid fill">
              <a:extLst>
                <a:ext uri="{FF2B5EF4-FFF2-40B4-BE49-F238E27FC236}">
                  <a16:creationId xmlns:a16="http://schemas.microsoft.com/office/drawing/2014/main" id="{19FEC134-E122-FEF2-FABE-F67C6ADFF19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8799" y="3816854"/>
              <a:ext cx="590489" cy="590489"/>
            </a:xfrm>
            <a:prstGeom prst="rect">
              <a:avLst/>
            </a:prstGeom>
          </p:spPr>
        </p:pic>
      </p:grpSp>
      <p:sp>
        <p:nvSpPr>
          <p:cNvPr id="10" name="TextBox 9">
            <a:extLst>
              <a:ext uri="{FF2B5EF4-FFF2-40B4-BE49-F238E27FC236}">
                <a16:creationId xmlns:a16="http://schemas.microsoft.com/office/drawing/2014/main" id="{4AE0B012-04DC-7565-5181-85A0759CEBE0}"/>
              </a:ext>
            </a:extLst>
          </p:cNvPr>
          <p:cNvSpPr txBox="1"/>
          <p:nvPr/>
        </p:nvSpPr>
        <p:spPr>
          <a:xfrm>
            <a:off x="1133536" y="6124229"/>
            <a:ext cx="10937519" cy="29155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There were broader opportunities to improve identified through the case for change which are being addressed through other programmes of work. </a:t>
            </a:r>
          </a:p>
        </p:txBody>
      </p:sp>
    </p:spTree>
    <p:extLst>
      <p:ext uri="{BB962C8B-B14F-4D97-AF65-F5344CB8AC3E}">
        <p14:creationId xmlns:p14="http://schemas.microsoft.com/office/powerpoint/2010/main" val="1940763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3E3D3-E93A-F325-4206-E2470248CA3D}"/>
              </a:ext>
            </a:extLst>
          </p:cNvPr>
          <p:cNvSpPr>
            <a:spLocks noGrp="1"/>
          </p:cNvSpPr>
          <p:nvPr>
            <p:ph type="body" sz="quarter" idx="10"/>
          </p:nvPr>
        </p:nvSpPr>
        <p:spPr>
          <a:xfrm>
            <a:off x="1133536" y="399600"/>
            <a:ext cx="7680525" cy="493376"/>
          </a:xfrm>
        </p:spPr>
        <p:txBody>
          <a:bodyPr/>
          <a:lstStyle/>
          <a:p>
            <a:r>
              <a:rPr lang="en-GB" sz="2200" b="1"/>
              <a:t>Our proposals will improve quality outcomes and patient experience for paediatric surgical care</a:t>
            </a:r>
          </a:p>
        </p:txBody>
      </p:sp>
      <p:sp>
        <p:nvSpPr>
          <p:cNvPr id="4" name="Content Placeholder 2">
            <a:extLst>
              <a:ext uri="{FF2B5EF4-FFF2-40B4-BE49-F238E27FC236}">
                <a16:creationId xmlns:a16="http://schemas.microsoft.com/office/drawing/2014/main" id="{E62F4243-962D-B206-A1F2-1D0610443615}"/>
              </a:ext>
            </a:extLst>
          </p:cNvPr>
          <p:cNvSpPr txBox="1">
            <a:spLocks/>
          </p:cNvSpPr>
          <p:nvPr/>
        </p:nvSpPr>
        <p:spPr>
          <a:xfrm>
            <a:off x="1133536" y="1314159"/>
            <a:ext cx="10696513" cy="413183"/>
          </a:xfrm>
          <a:prstGeom prst="roundRect">
            <a:avLst/>
          </a:prstGeom>
          <a:solidFill>
            <a:schemeClr val="accent1"/>
          </a:solidFill>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 marR="0" lvl="0" indent="0" algn="ctr" defTabSz="914400" rtl="0" eaLnBrk="1" fontAlgn="auto" latinLnBrk="0" hangingPunct="1">
              <a:lnSpc>
                <a:spcPct val="100000"/>
              </a:lnSpc>
              <a:spcBef>
                <a:spcPts val="1000"/>
              </a:spcBef>
              <a:spcAft>
                <a:spcPts val="600"/>
              </a:spcAft>
              <a:buClr>
                <a:srgbClr val="6059A3"/>
              </a:buClr>
              <a:buSzTx/>
              <a:buFont typeface="Arial" panose="020B0604020202020204" pitchFamily="34" charset="0"/>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Paediatric surgery care model benefits</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240DA658-40B1-DCA9-B2A9-487F14E779EA}"/>
              </a:ext>
            </a:extLst>
          </p:cNvPr>
          <p:cNvSpPr txBox="1"/>
          <p:nvPr/>
        </p:nvSpPr>
        <p:spPr>
          <a:xfrm>
            <a:off x="8753592" y="5264850"/>
            <a:ext cx="31763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CA589C"/>
              </a:buClr>
              <a:buSzTx/>
              <a:buFontTx/>
              <a:buNone/>
              <a:tabLst/>
              <a:defRPr/>
            </a:pPr>
            <a:r>
              <a:rPr kumimoji="0" lang="en-GB" sz="14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Surgical pathways</a:t>
            </a:r>
          </a:p>
          <a:p>
            <a:pPr marL="0" marR="0" lvl="0" indent="0" algn="ctr" defTabSz="914400" rtl="0" eaLnBrk="1" fontAlgn="auto" latinLnBrk="0" hangingPunct="1">
              <a:lnSpc>
                <a:spcPct val="100000"/>
              </a:lnSpc>
              <a:spcBef>
                <a:spcPts val="0"/>
              </a:spcBef>
              <a:spcAft>
                <a:spcPts val="0"/>
              </a:spcAft>
              <a:buClr>
                <a:srgbClr val="CA589C"/>
              </a:buClr>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Providing clarity on surgical pathways reduces time taken to find a bed at local units or transfer children</a:t>
            </a:r>
          </a:p>
        </p:txBody>
      </p:sp>
      <p:sp>
        <p:nvSpPr>
          <p:cNvPr id="23" name="TextBox 22">
            <a:extLst>
              <a:ext uri="{FF2B5EF4-FFF2-40B4-BE49-F238E27FC236}">
                <a16:creationId xmlns:a16="http://schemas.microsoft.com/office/drawing/2014/main" id="{D44170E6-CCA6-2277-36FD-76D460F85E8D}"/>
              </a:ext>
            </a:extLst>
          </p:cNvPr>
          <p:cNvSpPr txBox="1"/>
          <p:nvPr/>
        </p:nvSpPr>
        <p:spPr>
          <a:xfrm>
            <a:off x="1133536" y="2670945"/>
            <a:ext cx="322415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Paediatric surgical care will be delivered in the appropriate setting to ensure that all patients receive the care they require as quickly as possible</a:t>
            </a:r>
          </a:p>
        </p:txBody>
      </p:sp>
      <p:sp>
        <p:nvSpPr>
          <p:cNvPr id="24" name="TextBox 23">
            <a:extLst>
              <a:ext uri="{FF2B5EF4-FFF2-40B4-BE49-F238E27FC236}">
                <a16:creationId xmlns:a16="http://schemas.microsoft.com/office/drawing/2014/main" id="{DB008154-D042-9FF4-4974-FBA80CE55015}"/>
              </a:ext>
            </a:extLst>
          </p:cNvPr>
          <p:cNvSpPr txBox="1"/>
          <p:nvPr/>
        </p:nvSpPr>
        <p:spPr>
          <a:xfrm>
            <a:off x="1133536" y="5057217"/>
            <a:ext cx="322415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Workforce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Make best use of paediatric surgeons and consultant paediatric anaesthetists to deliver planned and emergency surgical care to children at a fewer number of sites </a:t>
            </a:r>
          </a:p>
        </p:txBody>
      </p:sp>
      <p:sp>
        <p:nvSpPr>
          <p:cNvPr id="25" name="TextBox 24">
            <a:extLst>
              <a:ext uri="{FF2B5EF4-FFF2-40B4-BE49-F238E27FC236}">
                <a16:creationId xmlns:a16="http://schemas.microsoft.com/office/drawing/2014/main" id="{7E690FDC-4716-6CA0-573C-79C7BFA90E4F}"/>
              </a:ext>
            </a:extLst>
          </p:cNvPr>
          <p:cNvSpPr txBox="1"/>
          <p:nvPr/>
        </p:nvSpPr>
        <p:spPr>
          <a:xfrm>
            <a:off x="8853486" y="2670945"/>
            <a:ext cx="297656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Environment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Ensure all children receive care in a child friendly environment where possible, on dedicated children’s surgical lists</a:t>
            </a:r>
          </a:p>
        </p:txBody>
      </p:sp>
      <p:sp>
        <p:nvSpPr>
          <p:cNvPr id="26" name="TextBox 25">
            <a:extLst>
              <a:ext uri="{FF2B5EF4-FFF2-40B4-BE49-F238E27FC236}">
                <a16:creationId xmlns:a16="http://schemas.microsoft.com/office/drawing/2014/main" id="{E7DF4DCA-98FE-4569-AE66-D1AF1D67904F}"/>
              </a:ext>
            </a:extLst>
          </p:cNvPr>
          <p:cNvSpPr txBox="1"/>
          <p:nvPr/>
        </p:nvSpPr>
        <p:spPr>
          <a:xfrm>
            <a:off x="4869655" y="3658973"/>
            <a:ext cx="347186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Sustainable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Consolidating low volume specialties and ensuring staff maintain competencies will ensure that surgical services remain sustainable</a:t>
            </a:r>
          </a:p>
        </p:txBody>
      </p:sp>
      <p:pic>
        <p:nvPicPr>
          <p:cNvPr id="7" name="Graphic 6" descr="Hospital with solid fill">
            <a:extLst>
              <a:ext uri="{FF2B5EF4-FFF2-40B4-BE49-F238E27FC236}">
                <a16:creationId xmlns:a16="http://schemas.microsoft.com/office/drawing/2014/main" id="{9B4EE887-F524-4000-E282-42C8CDF919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4567" y="1813805"/>
            <a:ext cx="914400" cy="914400"/>
          </a:xfrm>
          <a:prstGeom prst="rect">
            <a:avLst/>
          </a:prstGeom>
        </p:spPr>
      </p:pic>
      <p:pic>
        <p:nvPicPr>
          <p:cNvPr id="9" name="Graphic 8" descr="Users with solid fill">
            <a:extLst>
              <a:ext uri="{FF2B5EF4-FFF2-40B4-BE49-F238E27FC236}">
                <a16:creationId xmlns:a16="http://schemas.microsoft.com/office/drawing/2014/main" id="{10D2E410-950B-06E5-6489-46E81B84B5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8412" y="4249613"/>
            <a:ext cx="914400" cy="914400"/>
          </a:xfrm>
          <a:prstGeom prst="rect">
            <a:avLst/>
          </a:prstGeom>
        </p:spPr>
      </p:pic>
      <p:pic>
        <p:nvPicPr>
          <p:cNvPr id="13" name="Graphic 12" descr="Route (Two Pins With A Path) with solid fill">
            <a:extLst>
              <a:ext uri="{FF2B5EF4-FFF2-40B4-BE49-F238E27FC236}">
                <a16:creationId xmlns:a16="http://schemas.microsoft.com/office/drawing/2014/main" id="{30E6D846-7CFA-3997-346F-9AF527E84A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3588" y="4350450"/>
            <a:ext cx="914400" cy="914400"/>
          </a:xfrm>
          <a:prstGeom prst="rect">
            <a:avLst/>
          </a:prstGeom>
        </p:spPr>
      </p:pic>
      <p:pic>
        <p:nvPicPr>
          <p:cNvPr id="17" name="Graphic 16" descr="Stopwatch with solid fill">
            <a:extLst>
              <a:ext uri="{FF2B5EF4-FFF2-40B4-BE49-F238E27FC236}">
                <a16:creationId xmlns:a16="http://schemas.microsoft.com/office/drawing/2014/main" id="{CD7200C0-8CE4-1C12-B9B8-F1FCC99637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8412" y="1813805"/>
            <a:ext cx="914400" cy="914400"/>
          </a:xfrm>
          <a:prstGeom prst="rect">
            <a:avLst/>
          </a:prstGeom>
        </p:spPr>
      </p:pic>
      <p:pic>
        <p:nvPicPr>
          <p:cNvPr id="22" name="Graphic 21" descr="Care with solid fill">
            <a:extLst>
              <a:ext uri="{FF2B5EF4-FFF2-40B4-BE49-F238E27FC236}">
                <a16:creationId xmlns:a16="http://schemas.microsoft.com/office/drawing/2014/main" id="{DBF4C766-50C1-8BA2-235B-E5007A67B9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086548" y="2744573"/>
            <a:ext cx="914400" cy="914400"/>
          </a:xfrm>
          <a:prstGeom prst="rect">
            <a:avLst/>
          </a:prstGeom>
        </p:spPr>
      </p:pic>
    </p:spTree>
    <p:extLst>
      <p:ext uri="{BB962C8B-B14F-4D97-AF65-F5344CB8AC3E}">
        <p14:creationId xmlns:p14="http://schemas.microsoft.com/office/powerpoint/2010/main" val="357862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6D884EB-85B1-9E77-9FB0-5D9343025276}"/>
              </a:ext>
            </a:extLst>
          </p:cNvPr>
          <p:cNvSpPr>
            <a:spLocks noGrp="1"/>
          </p:cNvSpPr>
          <p:nvPr>
            <p:ph type="body" sz="quarter" idx="10"/>
          </p:nvPr>
        </p:nvSpPr>
        <p:spPr>
          <a:xfrm>
            <a:off x="1133537" y="380550"/>
            <a:ext cx="7580806" cy="493376"/>
          </a:xfrm>
        </p:spPr>
        <p:txBody>
          <a:bodyPr lIns="0" tIns="0" rIns="0" bIns="0" anchor="t"/>
          <a:lstStyle/>
          <a:p>
            <a:r>
              <a:rPr lang="en-GB" sz="2200" b="1" dirty="0">
                <a:latin typeface="Arial"/>
                <a:cs typeface="Arial"/>
              </a:rPr>
              <a:t>Option for consultation – paediatric surgery</a:t>
            </a:r>
          </a:p>
        </p:txBody>
      </p:sp>
      <p:sp>
        <p:nvSpPr>
          <p:cNvPr id="7" name="Text Placeholder 3">
            <a:extLst>
              <a:ext uri="{FF2B5EF4-FFF2-40B4-BE49-F238E27FC236}">
                <a16:creationId xmlns:a16="http://schemas.microsoft.com/office/drawing/2014/main" id="{A0005820-98FE-5BD1-80E7-6DB51144962B}"/>
              </a:ext>
            </a:extLst>
          </p:cNvPr>
          <p:cNvSpPr txBox="1">
            <a:spLocks/>
          </p:cNvSpPr>
          <p:nvPr/>
        </p:nvSpPr>
        <p:spPr>
          <a:xfrm>
            <a:off x="1253971" y="1342384"/>
            <a:ext cx="10438675" cy="1520380"/>
          </a:xfrm>
          <a:prstGeom prst="roundRect">
            <a:avLst>
              <a:gd name="adj" fmla="val 4846"/>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nchor="ct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6059A3"/>
              </a:buClr>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developed and appraised options for the location of planned and emergency surgical services for children and young people in NCL</a:t>
            </a:r>
          </a:p>
          <a:p>
            <a:pPr marL="285750" marR="0" lvl="0" indent="-285750" algn="l" defTabSz="914400" rtl="0" eaLnBrk="1" fontAlgn="auto" latinLnBrk="0" hangingPunct="1">
              <a:lnSpc>
                <a:spcPct val="100000"/>
              </a:lnSpc>
              <a:spcBef>
                <a:spcPts val="1000"/>
              </a:spcBef>
              <a:spcAft>
                <a:spcPts val="0"/>
              </a:spcAft>
              <a:buClr>
                <a:srgbClr val="6059A3"/>
              </a:buClr>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Following our options appraisal, there is one option for consultation for the location of the ‘Centre of expertise: day case’ and ‘Centre of expertise: emergency and planned inpatient’</a:t>
            </a: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 Placeholder 3">
            <a:extLst>
              <a:ext uri="{FF2B5EF4-FFF2-40B4-BE49-F238E27FC236}">
                <a16:creationId xmlns:a16="http://schemas.microsoft.com/office/drawing/2014/main" id="{0E929C8C-8A85-6CD9-C9F3-D2FA94940CFF}"/>
              </a:ext>
            </a:extLst>
          </p:cNvPr>
          <p:cNvSpPr txBox="1">
            <a:spLocks/>
          </p:cNvSpPr>
          <p:nvPr/>
        </p:nvSpPr>
        <p:spPr>
          <a:xfrm>
            <a:off x="1253971" y="3228773"/>
            <a:ext cx="4829750" cy="400453"/>
          </a:xfrm>
          <a:prstGeom prst="roundRect">
            <a:avLst>
              <a:gd name="adj" fmla="val 5305"/>
            </a:avLst>
          </a:prstGeom>
          <a:noFill/>
          <a:ln>
            <a:no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dk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Option for consultation</a:t>
            </a:r>
          </a:p>
        </p:txBody>
      </p:sp>
      <p:sp>
        <p:nvSpPr>
          <p:cNvPr id="13" name="Rounded Rectangle 12">
            <a:extLst>
              <a:ext uri="{FF2B5EF4-FFF2-40B4-BE49-F238E27FC236}">
                <a16:creationId xmlns:a16="http://schemas.microsoft.com/office/drawing/2014/main" id="{E8E485A6-864F-46D7-3100-59A456925A71}"/>
              </a:ext>
            </a:extLst>
          </p:cNvPr>
          <p:cNvSpPr/>
          <p:nvPr/>
        </p:nvSpPr>
        <p:spPr>
          <a:xfrm>
            <a:off x="6580646" y="3720512"/>
            <a:ext cx="5112000" cy="4004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Centre of Expertise: day case</a:t>
            </a:r>
          </a:p>
        </p:txBody>
      </p:sp>
      <p:sp>
        <p:nvSpPr>
          <p:cNvPr id="14" name="Rounded Rectangle 13">
            <a:extLst>
              <a:ext uri="{FF2B5EF4-FFF2-40B4-BE49-F238E27FC236}">
                <a16:creationId xmlns:a16="http://schemas.microsoft.com/office/drawing/2014/main" id="{26C89EED-3EFA-A5A6-ED31-D89BFD7CF14F}"/>
              </a:ext>
            </a:extLst>
          </p:cNvPr>
          <p:cNvSpPr/>
          <p:nvPr/>
        </p:nvSpPr>
        <p:spPr>
          <a:xfrm>
            <a:off x="1133537" y="3731889"/>
            <a:ext cx="5111619" cy="40045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600"/>
              </a:spcAft>
              <a:buClr>
                <a:srgbClr val="CA589C"/>
              </a:buClr>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Centre of Expertise: emergency &amp; planned inpatient</a:t>
            </a:r>
          </a:p>
        </p:txBody>
      </p:sp>
      <p:sp>
        <p:nvSpPr>
          <p:cNvPr id="15" name="TextBox 14">
            <a:extLst>
              <a:ext uri="{FF2B5EF4-FFF2-40B4-BE49-F238E27FC236}">
                <a16:creationId xmlns:a16="http://schemas.microsoft.com/office/drawing/2014/main" id="{F44AD859-B8ED-F885-A3B3-F360B0AEDA45}"/>
              </a:ext>
            </a:extLst>
          </p:cNvPr>
          <p:cNvSpPr txBox="1"/>
          <p:nvPr/>
        </p:nvSpPr>
        <p:spPr>
          <a:xfrm>
            <a:off x="1133537" y="4463521"/>
            <a:ext cx="1167835" cy="1661090"/>
          </a:xfrm>
          <a:prstGeom prst="roundRect">
            <a:avLst>
              <a:gd name="adj" fmla="val 30009"/>
            </a:avLst>
          </a:prstGeom>
          <a:noFill/>
          <a:ln w="15875">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GOSH</a:t>
            </a:r>
          </a:p>
        </p:txBody>
      </p:sp>
      <p:sp>
        <p:nvSpPr>
          <p:cNvPr id="16" name="TextBox 15">
            <a:extLst>
              <a:ext uri="{FF2B5EF4-FFF2-40B4-BE49-F238E27FC236}">
                <a16:creationId xmlns:a16="http://schemas.microsoft.com/office/drawing/2014/main" id="{0692D075-61D5-AECD-9872-B04E9CB0118F}"/>
              </a:ext>
            </a:extLst>
          </p:cNvPr>
          <p:cNvSpPr txBox="1"/>
          <p:nvPr/>
        </p:nvSpPr>
        <p:spPr>
          <a:xfrm>
            <a:off x="2479170" y="4463521"/>
            <a:ext cx="3765987" cy="1664905"/>
          </a:xfrm>
          <a:prstGeom prst="roundRect">
            <a:avLst>
              <a:gd name="adj" fmla="val 18449"/>
            </a:avLst>
          </a:prstGeom>
          <a:solidFill>
            <a:schemeClr val="accent3"/>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Would deliver majority of surgical care for children under 3 years and under 5 years (general surgery and urology). Would provide planned inpatient surgery for children age 1 years and over for low volume specialties.</a:t>
            </a:r>
          </a:p>
        </p:txBody>
      </p:sp>
      <p:sp>
        <p:nvSpPr>
          <p:cNvPr id="20" name="TextBox 19">
            <a:extLst>
              <a:ext uri="{FF2B5EF4-FFF2-40B4-BE49-F238E27FC236}">
                <a16:creationId xmlns:a16="http://schemas.microsoft.com/office/drawing/2014/main" id="{18396825-C9A2-37D9-47FD-94B12E89E03F}"/>
              </a:ext>
            </a:extLst>
          </p:cNvPr>
          <p:cNvSpPr txBox="1"/>
          <p:nvPr/>
        </p:nvSpPr>
        <p:spPr>
          <a:xfrm>
            <a:off x="6580646" y="4463521"/>
            <a:ext cx="1167835" cy="1661090"/>
          </a:xfrm>
          <a:prstGeom prst="roundRect">
            <a:avLst>
              <a:gd name="adj" fmla="val 30009"/>
            </a:avLst>
          </a:prstGeom>
          <a:noFill/>
          <a:ln w="15875">
            <a:solidFill>
              <a:schemeClr val="accent4"/>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UCLH</a:t>
            </a:r>
          </a:p>
        </p:txBody>
      </p:sp>
      <p:sp>
        <p:nvSpPr>
          <p:cNvPr id="21" name="TextBox 20">
            <a:extLst>
              <a:ext uri="{FF2B5EF4-FFF2-40B4-BE49-F238E27FC236}">
                <a16:creationId xmlns:a16="http://schemas.microsoft.com/office/drawing/2014/main" id="{2E647DEF-8E71-03FC-551C-8EEC107D4DD9}"/>
              </a:ext>
            </a:extLst>
          </p:cNvPr>
          <p:cNvSpPr txBox="1"/>
          <p:nvPr/>
        </p:nvSpPr>
        <p:spPr>
          <a:xfrm>
            <a:off x="7926659" y="4459706"/>
            <a:ext cx="3765987" cy="1664905"/>
          </a:xfrm>
          <a:prstGeom prst="roundRect">
            <a:avLst>
              <a:gd name="adj" fmla="val 18449"/>
            </a:avLst>
          </a:prstGeom>
          <a:solidFill>
            <a:schemeClr val="accent4"/>
          </a:solidFill>
          <a:ln w="1270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Would delivers all day case surgery for children age 1 and 2 years. Would provide day case activity for all children age 3 years and over for low volume specialties.</a:t>
            </a:r>
          </a:p>
        </p:txBody>
      </p:sp>
    </p:spTree>
    <p:extLst>
      <p:ext uri="{BB962C8B-B14F-4D97-AF65-F5344CB8AC3E}">
        <p14:creationId xmlns:p14="http://schemas.microsoft.com/office/powerpoint/2010/main" val="271198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CB1E4E6E-D293-D4E3-9DEA-01B972F82943}"/>
              </a:ext>
            </a:extLst>
          </p:cNvPr>
          <p:cNvSpPr/>
          <p:nvPr/>
        </p:nvSpPr>
        <p:spPr>
          <a:xfrm>
            <a:off x="9239524" y="2993842"/>
            <a:ext cx="2241276" cy="2917432"/>
          </a:xfrm>
          <a:prstGeom prst="roundRect">
            <a:avLst>
              <a:gd name="adj" fmla="val 7981"/>
            </a:avLst>
          </a:prstGeom>
          <a:solidFill>
            <a:schemeClr val="accent3">
              <a:lumMod val="20000"/>
              <a:lumOff val="80000"/>
              <a:alpha val="29640"/>
            </a:schemeClr>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9B9D"/>
                </a:solidFill>
                <a:effectLst/>
                <a:uLnTx/>
                <a:uFillTx/>
                <a:latin typeface="Arial" panose="020B0604020202020204" pitchFamily="34" charset="0"/>
                <a:ea typeface="+mn-ea"/>
                <a:cs typeface="Arial" panose="020B0604020202020204" pitchFamily="34" charset="0"/>
              </a:rPr>
              <a:t>Local and specialist units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Most of the emergency and planned activity would remain at local units or at specialist units. This means that children and young people are seen at the place best suited to their needs.</a:t>
            </a:r>
          </a:p>
        </p:txBody>
      </p:sp>
      <p:sp>
        <p:nvSpPr>
          <p:cNvPr id="21" name="Rounded Rectangle 20">
            <a:extLst>
              <a:ext uri="{FF2B5EF4-FFF2-40B4-BE49-F238E27FC236}">
                <a16:creationId xmlns:a16="http://schemas.microsoft.com/office/drawing/2014/main" id="{5603C99E-1398-ABC8-233A-F54E26988CC3}"/>
              </a:ext>
            </a:extLst>
          </p:cNvPr>
          <p:cNvSpPr/>
          <p:nvPr/>
        </p:nvSpPr>
        <p:spPr>
          <a:xfrm>
            <a:off x="9239524" y="1178993"/>
            <a:ext cx="2241276" cy="1576907"/>
          </a:xfrm>
          <a:prstGeom prst="roundRect">
            <a:avLst>
              <a:gd name="adj" fmla="val 7981"/>
            </a:avLst>
          </a:prstGeom>
          <a:solidFill>
            <a:schemeClr val="accent4">
              <a:lumMod val="20000"/>
              <a:lumOff val="80000"/>
              <a:alpha val="29640"/>
            </a:schemeClr>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A589C"/>
                </a:solidFill>
                <a:effectLst/>
                <a:uLnTx/>
                <a:uFillTx/>
                <a:latin typeface="Arial" panose="020B0604020202020204" pitchFamily="34" charset="0"/>
                <a:ea typeface="+mn-ea"/>
                <a:cs typeface="Arial" panose="020B0604020202020204" pitchFamily="34" charset="0"/>
              </a:rPr>
              <a:t>Out of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Emergency paediatric surgical activity that would continue to be delivered outside NCL (e.g., major trauma)</a:t>
            </a:r>
            <a:endParaRPr kumimoji="0" lang="en-US" sz="1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810DD363-CCA0-4E14-8BA2-C2A1AA3E851D}"/>
              </a:ext>
            </a:extLst>
          </p:cNvPr>
          <p:cNvSpPr>
            <a:spLocks noGrp="1"/>
          </p:cNvSpPr>
          <p:nvPr>
            <p:ph type="body" sz="quarter" idx="10"/>
          </p:nvPr>
        </p:nvSpPr>
        <p:spPr>
          <a:xfrm>
            <a:off x="1133537" y="399600"/>
            <a:ext cx="7675612" cy="493376"/>
          </a:xfrm>
        </p:spPr>
        <p:txBody>
          <a:bodyPr/>
          <a:lstStyle/>
          <a:p>
            <a:r>
              <a:rPr lang="en-US" sz="2200" b="1"/>
              <a:t>The proposed care model would move less than 10% of paediatric surgical care in NCL</a:t>
            </a:r>
          </a:p>
        </p:txBody>
      </p:sp>
      <p:sp>
        <p:nvSpPr>
          <p:cNvPr id="30" name="Rounded Rectangle 29">
            <a:extLst>
              <a:ext uri="{FF2B5EF4-FFF2-40B4-BE49-F238E27FC236}">
                <a16:creationId xmlns:a16="http://schemas.microsoft.com/office/drawing/2014/main" id="{AB07208D-A1B5-A0C8-4FE4-8734E9845BDD}"/>
              </a:ext>
            </a:extLst>
          </p:cNvPr>
          <p:cNvSpPr/>
          <p:nvPr/>
        </p:nvSpPr>
        <p:spPr>
          <a:xfrm>
            <a:off x="1438337" y="3124783"/>
            <a:ext cx="2373932" cy="2740646"/>
          </a:xfrm>
          <a:prstGeom prst="roundRect">
            <a:avLst>
              <a:gd name="adj" fmla="val 7981"/>
            </a:avLst>
          </a:prstGeom>
          <a:solidFill>
            <a:schemeClr val="accent2">
              <a:lumMod val="20000"/>
              <a:lumOff val="80000"/>
              <a:alpha val="29640"/>
            </a:schemeClr>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0CC2E"/>
                </a:solidFill>
                <a:effectLst/>
                <a:uLnTx/>
                <a:uFillTx/>
                <a:latin typeface="Arial"/>
                <a:ea typeface="+mn-ea"/>
                <a:cs typeface="Arial"/>
              </a:rPr>
              <a:t>Centre of Expertise: Emergency &amp; planned inpatient – c. 300 children for surgical care and c.1,000 children for surgical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Bringing together emergency for very young children and planned inpatient care</a:t>
            </a:r>
          </a:p>
        </p:txBody>
      </p:sp>
      <p:grpSp>
        <p:nvGrpSpPr>
          <p:cNvPr id="39" name="Group 38">
            <a:extLst>
              <a:ext uri="{FF2B5EF4-FFF2-40B4-BE49-F238E27FC236}">
                <a16:creationId xmlns:a16="http://schemas.microsoft.com/office/drawing/2014/main" id="{0D234534-66FE-F972-FEE1-B72AADB282B2}"/>
              </a:ext>
            </a:extLst>
          </p:cNvPr>
          <p:cNvGrpSpPr/>
          <p:nvPr/>
        </p:nvGrpSpPr>
        <p:grpSpPr>
          <a:xfrm>
            <a:off x="1438337" y="1290966"/>
            <a:ext cx="2373932" cy="1752612"/>
            <a:chOff x="734942" y="1802834"/>
            <a:chExt cx="2373932" cy="1665116"/>
          </a:xfrm>
        </p:grpSpPr>
        <p:sp>
          <p:nvSpPr>
            <p:cNvPr id="32" name="Rounded Rectangle 31">
              <a:extLst>
                <a:ext uri="{FF2B5EF4-FFF2-40B4-BE49-F238E27FC236}">
                  <a16:creationId xmlns:a16="http://schemas.microsoft.com/office/drawing/2014/main" id="{51491757-EC25-1C5C-C0FD-C8F817BA8F56}"/>
                </a:ext>
              </a:extLst>
            </p:cNvPr>
            <p:cNvSpPr/>
            <p:nvPr/>
          </p:nvSpPr>
          <p:spPr>
            <a:xfrm>
              <a:off x="734942" y="1802834"/>
              <a:ext cx="2373932" cy="991095"/>
            </a:xfrm>
            <a:prstGeom prst="roundRect">
              <a:avLst>
                <a:gd name="adj" fmla="val 7981"/>
              </a:avLst>
            </a:prstGeom>
            <a:solidFill>
              <a:schemeClr val="accent1">
                <a:lumMod val="20000"/>
                <a:lumOff val="80000"/>
                <a:alpha val="2964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B1B076DC-1E29-154D-9315-0AF41227F93D}"/>
                </a:ext>
              </a:extLst>
            </p:cNvPr>
            <p:cNvSpPr txBox="1"/>
            <p:nvPr/>
          </p:nvSpPr>
          <p:spPr>
            <a:xfrm>
              <a:off x="734943" y="1812566"/>
              <a:ext cx="2373931" cy="165538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059A3"/>
                  </a:solidFill>
                  <a:effectLst/>
                  <a:uLnTx/>
                  <a:uFillTx/>
                  <a:latin typeface="Arial"/>
                  <a:ea typeface="+mn-ea"/>
                  <a:cs typeface="Arial"/>
                </a:rPr>
                <a:t>Centre of Expertise: Daycase – c.300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Bringing together planned daycase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059A3"/>
                  </a:solidFill>
                  <a:effectLst/>
                  <a:uLnTx/>
                  <a:uFillTx/>
                  <a:latin typeface="Arial"/>
                  <a:ea typeface="+mn-ea"/>
                  <a:cs typeface="Arial"/>
                </a:rPr>
                <a:t> </a:t>
              </a:r>
            </a:p>
          </p:txBody>
        </p:sp>
      </p:grpSp>
      <p:graphicFrame>
        <p:nvGraphicFramePr>
          <p:cNvPr id="5" name="Chart 4">
            <a:extLst>
              <a:ext uri="{FF2B5EF4-FFF2-40B4-BE49-F238E27FC236}">
                <a16:creationId xmlns:a16="http://schemas.microsoft.com/office/drawing/2014/main" id="{539C082F-340C-ADDC-8666-DB73CBB0C94F}"/>
              </a:ext>
            </a:extLst>
          </p:cNvPr>
          <p:cNvGraphicFramePr/>
          <p:nvPr/>
        </p:nvGraphicFramePr>
        <p:xfrm>
          <a:off x="2705942" y="1207320"/>
          <a:ext cx="7675612" cy="4999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680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44E19-DDE0-155C-2788-8E95C0C00122}"/>
              </a:ext>
            </a:extLst>
          </p:cNvPr>
          <p:cNvSpPr>
            <a:spLocks noGrp="1"/>
          </p:cNvSpPr>
          <p:nvPr>
            <p:ph type="body" sz="quarter" idx="10"/>
          </p:nvPr>
        </p:nvSpPr>
        <p:spPr>
          <a:xfrm>
            <a:off x="1570942" y="2664299"/>
            <a:ext cx="6562965" cy="764701"/>
          </a:xfrm>
        </p:spPr>
        <p:txBody>
          <a:bodyPr lIns="0" tIns="0" rIns="0" bIns="0" anchor="t"/>
          <a:lstStyle/>
          <a:p>
            <a:r>
              <a:rPr lang="en-GB" b="1" dirty="0">
                <a:latin typeface="Arial"/>
                <a:cs typeface="Arial"/>
              </a:rPr>
              <a:t>The consultation</a:t>
            </a:r>
          </a:p>
        </p:txBody>
      </p:sp>
    </p:spTree>
    <p:extLst>
      <p:ext uri="{BB962C8B-B14F-4D97-AF65-F5344CB8AC3E}">
        <p14:creationId xmlns:p14="http://schemas.microsoft.com/office/powerpoint/2010/main" val="14347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44E19-DDE0-155C-2788-8E95C0C00122}"/>
              </a:ext>
            </a:extLst>
          </p:cNvPr>
          <p:cNvSpPr>
            <a:spLocks noGrp="1"/>
          </p:cNvSpPr>
          <p:nvPr>
            <p:ph type="body" sz="quarter" idx="10"/>
          </p:nvPr>
        </p:nvSpPr>
        <p:spPr>
          <a:xfrm>
            <a:off x="1555702" y="3046649"/>
            <a:ext cx="6562965" cy="764701"/>
          </a:xfrm>
        </p:spPr>
        <p:txBody>
          <a:bodyPr/>
          <a:lstStyle/>
          <a:p>
            <a:r>
              <a:rPr lang="en-GB" b="1"/>
              <a:t>Background and context</a:t>
            </a:r>
          </a:p>
        </p:txBody>
      </p:sp>
    </p:spTree>
    <p:extLst>
      <p:ext uri="{BB962C8B-B14F-4D97-AF65-F5344CB8AC3E}">
        <p14:creationId xmlns:p14="http://schemas.microsoft.com/office/powerpoint/2010/main" val="3047172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35095-4DD0-430E-7255-EF3230587BD6}"/>
              </a:ext>
            </a:extLst>
          </p:cNvPr>
          <p:cNvSpPr>
            <a:spLocks noGrp="1"/>
          </p:cNvSpPr>
          <p:nvPr>
            <p:ph type="body" sz="quarter" idx="10"/>
          </p:nvPr>
        </p:nvSpPr>
        <p:spPr>
          <a:xfrm>
            <a:off x="1082114" y="310984"/>
            <a:ext cx="7686016" cy="493376"/>
          </a:xfrm>
        </p:spPr>
        <p:txBody>
          <a:bodyPr/>
          <a:lstStyle/>
          <a:p>
            <a:r>
              <a:rPr lang="en-GB" sz="2000" b="1"/>
              <a:t>The programme has benefited from substantial input from service users and local communities and public consultation will expand the reach of the engagement to date</a:t>
            </a:r>
          </a:p>
        </p:txBody>
      </p:sp>
      <p:cxnSp>
        <p:nvCxnSpPr>
          <p:cNvPr id="9" name="Straight Connector 8">
            <a:extLst>
              <a:ext uri="{FF2B5EF4-FFF2-40B4-BE49-F238E27FC236}">
                <a16:creationId xmlns:a16="http://schemas.microsoft.com/office/drawing/2014/main" id="{69A2713E-F48B-3E42-F544-71C2CF924783}"/>
              </a:ext>
            </a:extLst>
          </p:cNvPr>
          <p:cNvCxnSpPr>
            <a:cxnSpLocks/>
          </p:cNvCxnSpPr>
          <p:nvPr/>
        </p:nvCxnSpPr>
        <p:spPr>
          <a:xfrm>
            <a:off x="1646020" y="3677621"/>
            <a:ext cx="9680909" cy="643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E1116D6-FEB5-E052-99E0-8154D2B3E8AB}"/>
              </a:ext>
            </a:extLst>
          </p:cNvPr>
          <p:cNvSpPr/>
          <p:nvPr/>
        </p:nvSpPr>
        <p:spPr>
          <a:xfrm>
            <a:off x="1541219" y="3552252"/>
            <a:ext cx="257175" cy="25717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Oval 16">
            <a:extLst>
              <a:ext uri="{FF2B5EF4-FFF2-40B4-BE49-F238E27FC236}">
                <a16:creationId xmlns:a16="http://schemas.microsoft.com/office/drawing/2014/main" id="{C197440C-909A-B800-11B0-476C74D2BA9C}"/>
              </a:ext>
            </a:extLst>
          </p:cNvPr>
          <p:cNvSpPr/>
          <p:nvPr/>
        </p:nvSpPr>
        <p:spPr>
          <a:xfrm>
            <a:off x="3342703" y="3552252"/>
            <a:ext cx="257175" cy="257175"/>
          </a:xfrm>
          <a:prstGeom prst="ellipse">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21" name="Straight Connector 20">
            <a:extLst>
              <a:ext uri="{FF2B5EF4-FFF2-40B4-BE49-F238E27FC236}">
                <a16:creationId xmlns:a16="http://schemas.microsoft.com/office/drawing/2014/main" id="{956E18E8-C134-CBF0-B78C-185BC16E8BC1}"/>
              </a:ext>
            </a:extLst>
          </p:cNvPr>
          <p:cNvCxnSpPr>
            <a:cxnSpLocks/>
            <a:stCxn id="11" idx="0"/>
          </p:cNvCxnSpPr>
          <p:nvPr/>
        </p:nvCxnSpPr>
        <p:spPr>
          <a:xfrm flipV="1">
            <a:off x="1669807" y="3292391"/>
            <a:ext cx="0" cy="25986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AB1011B-EB40-9B3E-A7B2-E1C2D0EF637D}"/>
              </a:ext>
            </a:extLst>
          </p:cNvPr>
          <p:cNvCxnSpPr>
            <a:cxnSpLocks/>
          </p:cNvCxnSpPr>
          <p:nvPr/>
        </p:nvCxnSpPr>
        <p:spPr>
          <a:xfrm flipV="1">
            <a:off x="3472715" y="3813344"/>
            <a:ext cx="0" cy="61104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AD943FA-C32E-667C-296F-F6646E199074}"/>
              </a:ext>
            </a:extLst>
          </p:cNvPr>
          <p:cNvSpPr/>
          <p:nvPr/>
        </p:nvSpPr>
        <p:spPr>
          <a:xfrm>
            <a:off x="5273409" y="3552252"/>
            <a:ext cx="257175" cy="25717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36" name="Straight Connector 35">
            <a:extLst>
              <a:ext uri="{FF2B5EF4-FFF2-40B4-BE49-F238E27FC236}">
                <a16:creationId xmlns:a16="http://schemas.microsoft.com/office/drawing/2014/main" id="{9964D3A3-C4EF-A6D0-5EED-F92BB706FA6D}"/>
              </a:ext>
            </a:extLst>
          </p:cNvPr>
          <p:cNvCxnSpPr>
            <a:cxnSpLocks/>
          </p:cNvCxnSpPr>
          <p:nvPr/>
        </p:nvCxnSpPr>
        <p:spPr>
          <a:xfrm flipV="1">
            <a:off x="5405805" y="3276719"/>
            <a:ext cx="0" cy="34300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AA3D7D61-7C15-34D9-69DD-ABC10EAD99A6}"/>
              </a:ext>
            </a:extLst>
          </p:cNvPr>
          <p:cNvSpPr/>
          <p:nvPr/>
        </p:nvSpPr>
        <p:spPr>
          <a:xfrm>
            <a:off x="944880" y="1444748"/>
            <a:ext cx="3150503" cy="1847643"/>
          </a:xfrm>
          <a:prstGeom prst="roundRect">
            <a:avLst>
              <a:gd name="adj" fmla="val 10624"/>
            </a:avLst>
          </a:prstGeom>
          <a:solidFill>
            <a:schemeClr val="accent2">
              <a:lumMod val="20000"/>
              <a:lumOff val="80000"/>
              <a:alpha val="3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CA589C"/>
                </a:solidFill>
                <a:effectLst/>
                <a:uLnTx/>
                <a:uFillTx/>
                <a:latin typeface="Arial" panose="020B0604020202020204" pitchFamily="34" charset="0"/>
                <a:ea typeface="+mn-ea"/>
                <a:cs typeface="Arial" panose="020B0604020202020204" pitchFamily="34" charset="0"/>
              </a:rPr>
              <a:t>Case for change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CA589C"/>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Review of existing patient experience insights data from 11 different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Establishment of a youth mentoring scheme and youth summits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Targeted engagement with a small number of patient groups</a:t>
            </a:r>
          </a:p>
        </p:txBody>
      </p:sp>
      <p:sp>
        <p:nvSpPr>
          <p:cNvPr id="52" name="Rectangle: Rounded Corners 51">
            <a:extLst>
              <a:ext uri="{FF2B5EF4-FFF2-40B4-BE49-F238E27FC236}">
                <a16:creationId xmlns:a16="http://schemas.microsoft.com/office/drawing/2014/main" id="{9CE4C09D-E614-7776-498F-B39F555A94A7}"/>
              </a:ext>
            </a:extLst>
          </p:cNvPr>
          <p:cNvSpPr/>
          <p:nvPr/>
        </p:nvSpPr>
        <p:spPr>
          <a:xfrm>
            <a:off x="2030790" y="4438504"/>
            <a:ext cx="2894332" cy="1935363"/>
          </a:xfrm>
          <a:prstGeom prst="roundRect">
            <a:avLst>
              <a:gd name="adj" fmla="val 9666"/>
            </a:avLst>
          </a:prstGeom>
          <a:solidFill>
            <a:schemeClr val="accent6">
              <a:alpha val="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B9B9D"/>
                </a:solidFill>
                <a:effectLst/>
                <a:uLnTx/>
                <a:uFillTx/>
                <a:latin typeface="Arial" panose="020B0604020202020204" pitchFamily="34" charset="0"/>
                <a:ea typeface="+mn-ea"/>
                <a:cs typeface="Arial" panose="020B0604020202020204" pitchFamily="34" charset="0"/>
              </a:rPr>
              <a:t>Case for change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B9B9D"/>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10-week engagement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43 engagement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207 in-depth conversations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389 questionnaires completed</a:t>
            </a:r>
          </a:p>
        </p:txBody>
      </p:sp>
      <p:sp>
        <p:nvSpPr>
          <p:cNvPr id="53" name="Rectangle: Rounded Corners 52">
            <a:extLst>
              <a:ext uri="{FF2B5EF4-FFF2-40B4-BE49-F238E27FC236}">
                <a16:creationId xmlns:a16="http://schemas.microsoft.com/office/drawing/2014/main" id="{CF717062-17F3-FB11-DBCD-68DBDA12B141}"/>
              </a:ext>
            </a:extLst>
          </p:cNvPr>
          <p:cNvSpPr/>
          <p:nvPr/>
        </p:nvSpPr>
        <p:spPr>
          <a:xfrm>
            <a:off x="4494627" y="1435515"/>
            <a:ext cx="3150505" cy="1841204"/>
          </a:xfrm>
          <a:prstGeom prst="roundRect">
            <a:avLst>
              <a:gd name="adj" fmla="val 9666"/>
            </a:avLst>
          </a:prstGeom>
          <a:solidFill>
            <a:schemeClr val="accent4">
              <a:lumMod val="20000"/>
              <a:lumOff val="80000"/>
              <a:alpha val="36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FBE5E"/>
                </a:solidFill>
                <a:effectLst/>
                <a:uLnTx/>
                <a:uFillTx/>
                <a:latin typeface="Arial" panose="020B0604020202020204" pitchFamily="34" charset="0"/>
                <a:ea typeface="+mn-ea"/>
                <a:cs typeface="Arial" panose="020B0604020202020204" pitchFamily="34" charset="0"/>
              </a:rPr>
              <a:t>Care model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Establishment of the Patient and Public Engagement Group (PPEG) to review and input into care models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Feedback from case for change engagement informed their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Two youth summits involving 35 young people </a:t>
            </a:r>
          </a:p>
        </p:txBody>
      </p:sp>
      <p:sp>
        <p:nvSpPr>
          <p:cNvPr id="56" name="Oval 55">
            <a:extLst>
              <a:ext uri="{FF2B5EF4-FFF2-40B4-BE49-F238E27FC236}">
                <a16:creationId xmlns:a16="http://schemas.microsoft.com/office/drawing/2014/main" id="{F76A0817-ADC6-079A-A47E-27AEBAB9B582}"/>
              </a:ext>
            </a:extLst>
          </p:cNvPr>
          <p:cNvSpPr/>
          <p:nvPr/>
        </p:nvSpPr>
        <p:spPr>
          <a:xfrm>
            <a:off x="7040465" y="3552252"/>
            <a:ext cx="257175" cy="257175"/>
          </a:xfrm>
          <a:prstGeom prst="ellipse">
            <a:avLst/>
          </a:prstGeom>
          <a:solidFill>
            <a:schemeClr val="accent3"/>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57" name="Straight Connector 56">
            <a:extLst>
              <a:ext uri="{FF2B5EF4-FFF2-40B4-BE49-F238E27FC236}">
                <a16:creationId xmlns:a16="http://schemas.microsoft.com/office/drawing/2014/main" id="{3F75B3AE-592A-5A50-10B7-436B8DD523F2}"/>
              </a:ext>
            </a:extLst>
          </p:cNvPr>
          <p:cNvCxnSpPr>
            <a:cxnSpLocks/>
          </p:cNvCxnSpPr>
          <p:nvPr/>
        </p:nvCxnSpPr>
        <p:spPr>
          <a:xfrm flipV="1">
            <a:off x="7169052" y="3799038"/>
            <a:ext cx="0" cy="68436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40875798-FB95-D810-9123-C0DE1EC177FE}"/>
              </a:ext>
            </a:extLst>
          </p:cNvPr>
          <p:cNvSpPr/>
          <p:nvPr/>
        </p:nvSpPr>
        <p:spPr>
          <a:xfrm>
            <a:off x="8807522" y="4424388"/>
            <a:ext cx="2891007" cy="1955918"/>
          </a:xfrm>
          <a:prstGeom prst="roundRect">
            <a:avLst>
              <a:gd name="adj" fmla="val 9666"/>
            </a:avLst>
          </a:prstGeom>
          <a:solidFill>
            <a:schemeClr val="accent2">
              <a:lumMod val="20000"/>
              <a:lumOff val="80000"/>
              <a:alpha val="54902"/>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CA589C"/>
                </a:solidFill>
                <a:effectLst/>
                <a:uLnTx/>
                <a:uFillTx/>
                <a:latin typeface="Arial"/>
                <a:ea typeface="+mn-ea"/>
                <a:cs typeface="Arial"/>
              </a:rPr>
              <a:t>Public Consultation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Widely promoted high volume engagement with all staff, stakeholders and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Some in-depth conversations with targeted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A formal part of our statutory duties around major service change and ongoing involvement of people and communities</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Rectangle: Rounded Corners 68">
            <a:extLst>
              <a:ext uri="{FF2B5EF4-FFF2-40B4-BE49-F238E27FC236}">
                <a16:creationId xmlns:a16="http://schemas.microsoft.com/office/drawing/2014/main" id="{8D99C644-B04A-AF08-F4D4-4310B9B995B1}"/>
              </a:ext>
            </a:extLst>
          </p:cNvPr>
          <p:cNvSpPr/>
          <p:nvPr/>
        </p:nvSpPr>
        <p:spPr>
          <a:xfrm>
            <a:off x="8044375" y="1450041"/>
            <a:ext cx="2661723" cy="1832952"/>
          </a:xfrm>
          <a:prstGeom prst="roundRect">
            <a:avLst>
              <a:gd name="adj" fmla="val 9666"/>
            </a:avLst>
          </a:prstGeom>
          <a:solidFill>
            <a:schemeClr val="accent1">
              <a:lumMod val="20000"/>
              <a:lumOff val="80000"/>
              <a:alpha val="3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6059A3"/>
                </a:solidFill>
                <a:effectLst/>
                <a:uLnTx/>
                <a:uFillTx/>
                <a:latin typeface="Arial" panose="020B0604020202020204" pitchFamily="34" charset="0"/>
                <a:ea typeface="+mn-ea"/>
                <a:cs typeface="Arial" panose="020B0604020202020204" pitchFamily="34" charset="0"/>
              </a:rPr>
              <a:t>IIA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11-week targeted engagement period focussing on those with protected characteristics and at risk of poorer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38 sessions held, reaching 124 patients</a:t>
            </a:r>
          </a:p>
        </p:txBody>
      </p:sp>
      <p:sp>
        <p:nvSpPr>
          <p:cNvPr id="78" name="Oval 77">
            <a:extLst>
              <a:ext uri="{FF2B5EF4-FFF2-40B4-BE49-F238E27FC236}">
                <a16:creationId xmlns:a16="http://schemas.microsoft.com/office/drawing/2014/main" id="{03BFBD13-BE29-FF6C-CEAF-FE7CD2B66770}"/>
              </a:ext>
            </a:extLst>
          </p:cNvPr>
          <p:cNvSpPr/>
          <p:nvPr/>
        </p:nvSpPr>
        <p:spPr>
          <a:xfrm>
            <a:off x="8807521" y="3552252"/>
            <a:ext cx="257175" cy="257175"/>
          </a:xfrm>
          <a:prstGeom prst="ellipse">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79" name="Straight Connector 78">
            <a:extLst>
              <a:ext uri="{FF2B5EF4-FFF2-40B4-BE49-F238E27FC236}">
                <a16:creationId xmlns:a16="http://schemas.microsoft.com/office/drawing/2014/main" id="{A10BECE5-FE24-A30D-5B8B-128E354712A3}"/>
              </a:ext>
            </a:extLst>
          </p:cNvPr>
          <p:cNvCxnSpPr>
            <a:cxnSpLocks/>
            <a:stCxn id="78" idx="0"/>
          </p:cNvCxnSpPr>
          <p:nvPr/>
        </p:nvCxnSpPr>
        <p:spPr>
          <a:xfrm flipV="1">
            <a:off x="8936109" y="3297598"/>
            <a:ext cx="0" cy="2546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4D96E88-6EE9-42DB-09B6-9C13A559D9DE}"/>
              </a:ext>
            </a:extLst>
          </p:cNvPr>
          <p:cNvSpPr/>
          <p:nvPr/>
        </p:nvSpPr>
        <p:spPr>
          <a:xfrm>
            <a:off x="11132143" y="3552252"/>
            <a:ext cx="257175" cy="257175"/>
          </a:xfrm>
          <a:prstGeom prst="ellipse">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F70254F6-58C4-6613-69EF-E6E520D3477A}"/>
              </a:ext>
            </a:extLst>
          </p:cNvPr>
          <p:cNvSpPr/>
          <p:nvPr/>
        </p:nvSpPr>
        <p:spPr>
          <a:xfrm>
            <a:off x="5594961" y="4424388"/>
            <a:ext cx="2891007" cy="1949479"/>
          </a:xfrm>
          <a:prstGeom prst="roundRect">
            <a:avLst>
              <a:gd name="adj" fmla="val 9666"/>
            </a:avLst>
          </a:prstGeom>
          <a:solidFill>
            <a:schemeClr val="accent3">
              <a:lumMod val="20000"/>
              <a:lumOff val="80000"/>
              <a:alpha val="42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C0CC2E"/>
                </a:solidFill>
                <a:effectLst/>
                <a:uLnTx/>
                <a:uFillTx/>
                <a:latin typeface="Arial" panose="020B0604020202020204" pitchFamily="34" charset="0"/>
                <a:ea typeface="+mn-ea"/>
                <a:cs typeface="Arial" panose="020B0604020202020204" pitchFamily="34" charset="0"/>
              </a:rPr>
              <a:t>Options appraisal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PPEG responsible for development and initial evaluation of access criteria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PPEG Chair a member of the programme board and participated in the programme board workshop for the options appraisal</a:t>
            </a:r>
          </a:p>
        </p:txBody>
      </p:sp>
      <p:cxnSp>
        <p:nvCxnSpPr>
          <p:cNvPr id="7" name="Straight Connector 6">
            <a:extLst>
              <a:ext uri="{FF2B5EF4-FFF2-40B4-BE49-F238E27FC236}">
                <a16:creationId xmlns:a16="http://schemas.microsoft.com/office/drawing/2014/main" id="{E1C1AE1A-BC8B-DE79-963E-1CC5EC4CD37B}"/>
              </a:ext>
            </a:extLst>
          </p:cNvPr>
          <p:cNvCxnSpPr>
            <a:cxnSpLocks/>
          </p:cNvCxnSpPr>
          <p:nvPr/>
        </p:nvCxnSpPr>
        <p:spPr>
          <a:xfrm flipV="1">
            <a:off x="11260730" y="3773283"/>
            <a:ext cx="0" cy="682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438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4371" y="374837"/>
            <a:ext cx="7272202" cy="420738"/>
          </a:xfrm>
        </p:spPr>
        <p:txBody>
          <a:bodyPr/>
          <a:lstStyle/>
          <a:p>
            <a:pPr>
              <a:defRPr/>
            </a:pPr>
            <a:r>
              <a:rPr lang="en-GB" sz="2200" b="1">
                <a:solidFill>
                  <a:schemeClr val="accent5"/>
                </a:solidFill>
              </a:rPr>
              <a:t>14-week public consultation from mid-December 2023</a:t>
            </a:r>
          </a:p>
        </p:txBody>
      </p:sp>
      <p:sp>
        <p:nvSpPr>
          <p:cNvPr id="4" name="TextBox 3">
            <a:extLst>
              <a:ext uri="{FF2B5EF4-FFF2-40B4-BE49-F238E27FC236}">
                <a16:creationId xmlns:a16="http://schemas.microsoft.com/office/drawing/2014/main" id="{5E65B61F-1E3B-BF04-AD4B-848C5F33F113}"/>
              </a:ext>
            </a:extLst>
          </p:cNvPr>
          <p:cNvSpPr txBox="1"/>
          <p:nvPr/>
        </p:nvSpPr>
        <p:spPr>
          <a:xfrm>
            <a:off x="1024371" y="2346310"/>
            <a:ext cx="6466089" cy="41857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The Consultation Plan is a working document which details the purpose, scope and plan of how we will deliver this public consultation.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The consultation is being jointly run</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by NCL Integrated Care Board, on behalf of the Integrated Care System and its partner organisations, and NHS England as the commissioner of some specialised neonatal and surgical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plan has been reviewed by our Programme Board, NHSE at a formal assurance meeting, and Healthwatch representatives. The plan will be iterative, and we will monitor progress throughout the consultation to ensure we are meeting our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consultation will be overseen by the Start Well Programme Board, and we will provide regular updates on planning and delivery. Responses will be independently collected and analysed by an external organisation in line with best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At the end of the consultation period, we will have an independently drafted report detailing the feedback received during the 14-week period.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40" name="Rectangle 39">
            <a:extLst>
              <a:ext uri="{FF2B5EF4-FFF2-40B4-BE49-F238E27FC236}">
                <a16:creationId xmlns:a16="http://schemas.microsoft.com/office/drawing/2014/main" id="{AA45A72A-4421-3ADB-6926-790F74CFF6D2}"/>
              </a:ext>
            </a:extLst>
          </p:cNvPr>
          <p:cNvSpPr/>
          <p:nvPr/>
        </p:nvSpPr>
        <p:spPr>
          <a:xfrm>
            <a:off x="1111661" y="2017779"/>
            <a:ext cx="4303333" cy="302196"/>
          </a:xfrm>
          <a:prstGeom prst="rect">
            <a:avLst/>
          </a:prstGeom>
          <a:noFill/>
          <a:ln w="12700" cap="flat" cmpd="sng" algn="ctr">
            <a:noFill/>
            <a:prstDash val="solid"/>
            <a:miter lim="800000"/>
          </a:ln>
          <a:effectLst/>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CA589C"/>
                </a:solidFill>
                <a:effectLst/>
                <a:uLnTx/>
                <a:uFillTx/>
                <a:latin typeface="Arial" panose="020B0604020202020204" pitchFamily="34" charset="0"/>
                <a:ea typeface="+mn-ea"/>
                <a:cs typeface="Arial" panose="020B0604020202020204" pitchFamily="34" charset="0"/>
              </a:rPr>
              <a:t>Development of the consultation plan</a:t>
            </a:r>
          </a:p>
        </p:txBody>
      </p:sp>
      <p:sp>
        <p:nvSpPr>
          <p:cNvPr id="6" name="Rectangle: Rounded Corners 5">
            <a:extLst>
              <a:ext uri="{FF2B5EF4-FFF2-40B4-BE49-F238E27FC236}">
                <a16:creationId xmlns:a16="http://schemas.microsoft.com/office/drawing/2014/main" id="{F4429705-CB3C-0A67-05D6-5C0541B2CC7E}"/>
              </a:ext>
            </a:extLst>
          </p:cNvPr>
          <p:cNvSpPr/>
          <p:nvPr/>
        </p:nvSpPr>
        <p:spPr>
          <a:xfrm>
            <a:off x="7642860" y="2017779"/>
            <a:ext cx="4305300" cy="4307068"/>
          </a:xfrm>
          <a:prstGeom prst="roundRect">
            <a:avLst>
              <a:gd name="adj" fmla="val 4486"/>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Key Legal Duties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This consultation will fulfil our duty under the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NHS Act 2006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(as amended by the Health and Social Care Act 2012 and the Health and Care Act 2022) </a:t>
            </a:r>
          </a:p>
          <a:p>
            <a:pPr marL="449263" marR="0" lvl="1"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ensure that people who use NHS services are involved in the development and consideration of proposals for change in the way services are provided and decisions about how they operate</a:t>
            </a:r>
          </a:p>
          <a:p>
            <a:pPr marL="449263" marR="0" lvl="1"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consult local authorities</a:t>
            </a:r>
          </a:p>
          <a:p>
            <a:pPr marL="449263" marR="0" lvl="1"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regard the need to reduce health inequalities in access and outcomes</a:t>
            </a:r>
          </a:p>
          <a:p>
            <a:pPr marL="449263" marR="0" lvl="1"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consider the ‘triple aim’ with regard to the health and wellbeing of people, quality of services and efficient and sustainable use of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Equality Act 2010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(Public Sector Equality Duty) to demonstrate how we have taken account of the nine protected characteristics and given regard to:</a:t>
            </a:r>
          </a:p>
          <a:p>
            <a:pPr marL="448945" marR="0" lvl="1"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Eliminate discrimination, harassment and victimisation</a:t>
            </a:r>
          </a:p>
          <a:p>
            <a:pPr marL="449263" marR="0" lvl="1"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Advance equality of opportunity</a:t>
            </a:r>
          </a:p>
          <a:p>
            <a:pPr marL="448945" marR="0" lvl="1"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Foster good relations</a:t>
            </a:r>
            <a:endParaRPr kumimoji="0" lang="en-GB" sz="18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Gunning Principles for a fair consultation</a:t>
            </a:r>
          </a:p>
        </p:txBody>
      </p:sp>
      <p:sp>
        <p:nvSpPr>
          <p:cNvPr id="7" name="Rectangle: Rounded Corners 6">
            <a:extLst>
              <a:ext uri="{FF2B5EF4-FFF2-40B4-BE49-F238E27FC236}">
                <a16:creationId xmlns:a16="http://schemas.microsoft.com/office/drawing/2014/main" id="{78EBA9B9-0BA6-4071-E1AC-4830D6069F44}"/>
              </a:ext>
            </a:extLst>
          </p:cNvPr>
          <p:cNvSpPr/>
          <p:nvPr/>
        </p:nvSpPr>
        <p:spPr>
          <a:xfrm>
            <a:off x="1024371" y="1222000"/>
            <a:ext cx="10923789" cy="576920"/>
          </a:xfrm>
          <a:prstGeom prst="roundRect">
            <a:avLst>
              <a:gd name="adj" fmla="val 6725"/>
            </a:avLst>
          </a:prstGeom>
          <a:solidFill>
            <a:schemeClr val="accent2">
              <a:lumMod val="20000"/>
              <a:lumOff val="80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Approval given to commence a 14-week consultation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gather views from service users, stakeholders, residents and staff, running from </a:t>
            </a: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11 December – 17 March 2024.</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2417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F10725-3976-6F22-24BA-46B5A3F27E7F}"/>
              </a:ext>
            </a:extLst>
          </p:cNvPr>
          <p:cNvSpPr/>
          <p:nvPr/>
        </p:nvSpPr>
        <p:spPr>
          <a:xfrm>
            <a:off x="973982" y="1391920"/>
            <a:ext cx="4483429" cy="4958422"/>
          </a:xfrm>
          <a:prstGeom prst="roundRect">
            <a:avLst>
              <a:gd name="adj" fmla="val 3709"/>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will deliver a 14-week formal public consultation, in line with best practice that complies with our legal requirements and duties. Our aims are:</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CA589C"/>
              </a:buClr>
              <a:buSzTx/>
              <a:buFont typeface="Arial"/>
              <a:buChar char="•"/>
              <a:tabLst/>
              <a:defRPr/>
            </a:pPr>
            <a:r>
              <a:rPr kumimoji="0" lang="en-GB" sz="13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To inform stakeholders about how proposals have been developed in a clear, simple and accessible way that allows for ‘intelligent consideration’</a:t>
            </a:r>
          </a:p>
          <a:p>
            <a:pPr marL="285750" marR="0" lvl="0" indent="-285750" algn="l" defTabSz="914400" rtl="0" eaLnBrk="1" fontAlgn="auto" latinLnBrk="0" hangingPunct="1">
              <a:lnSpc>
                <a:spcPct val="100000"/>
              </a:lnSpc>
              <a:spcBef>
                <a:spcPts val="0"/>
              </a:spcBef>
              <a:spcAft>
                <a:spcPts val="0"/>
              </a:spcAft>
              <a:buClr>
                <a:srgbClr val="CA589C"/>
              </a:buClr>
              <a:buSzTx/>
              <a:buFont typeface="Arial"/>
              <a:buChar char="•"/>
              <a:tabLst/>
              <a:defRPr/>
            </a:pPr>
            <a:r>
              <a:rPr kumimoji="0" lang="en-GB" sz="13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Provide adequate time and opportunities for staff, residents and stakeholders to give their views on proposals, and the potential impacts</a:t>
            </a:r>
            <a:endParaRPr kumimoji="0" lang="en-GB" sz="13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CA589C"/>
              </a:buClr>
              <a:buSzTx/>
              <a:buFont typeface="Arial"/>
              <a:buChar char="•"/>
              <a:tabLst/>
              <a:defRPr/>
            </a:pPr>
            <a:r>
              <a:rPr kumimoji="0" lang="en-GB" sz="13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Ensure a diverse range of voices are heard </a:t>
            </a:r>
            <a:endParaRPr kumimoji="0" lang="en-GB" sz="13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CA589C"/>
              </a:buClr>
              <a:buSzTx/>
              <a:buFont typeface="Arial"/>
              <a:buChar char="•"/>
              <a:tabLst/>
              <a:defRPr/>
            </a:pPr>
            <a:r>
              <a:rPr kumimoji="0" lang="en-GB" sz="13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Seek alternative proposals or evidence not yet considered</a:t>
            </a:r>
            <a:endParaRPr kumimoji="0" lang="en-GB" sz="13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CA589C"/>
              </a:buClr>
              <a:buSzTx/>
              <a:buFont typeface="Arial"/>
              <a:buChar char="•"/>
              <a:tabLst/>
              <a:defRPr/>
            </a:pPr>
            <a:r>
              <a:rPr kumimoji="0" lang="en-GB" sz="13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Understand the advantages and disadvantages of the proposed change and any unintended consequences </a:t>
            </a:r>
            <a:endParaRPr kumimoji="0" lang="en-GB" sz="13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CA589C"/>
              </a:buClr>
              <a:buSzTx/>
              <a:buFont typeface="Arial"/>
              <a:buChar char="•"/>
              <a:tabLst/>
              <a:defRPr/>
            </a:pPr>
            <a:r>
              <a:rPr kumimoji="0" lang="en-GB" sz="13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Explore what mitigations might be used to reduce the impact of disadvantages</a:t>
            </a:r>
            <a:endParaRPr kumimoji="0" lang="en-GB" sz="13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CA589C"/>
              </a:buClr>
              <a:buSzTx/>
              <a:buFont typeface="Arial"/>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Find out what matters most to patients and how this might affect implementation </a:t>
            </a:r>
          </a:p>
          <a:p>
            <a:pPr marL="285750" marR="0" lvl="0" indent="-285750" algn="l" defTabSz="914400" rtl="0" eaLnBrk="1" fontAlgn="auto" latinLnBrk="0" hangingPunct="1">
              <a:lnSpc>
                <a:spcPct val="100000"/>
              </a:lnSpc>
              <a:spcBef>
                <a:spcPts val="0"/>
              </a:spcBef>
              <a:spcAft>
                <a:spcPts val="0"/>
              </a:spcAft>
              <a:buClr>
                <a:srgbClr val="CA589C"/>
              </a:buClr>
              <a:buSzTx/>
              <a:buFont typeface="Arial"/>
              <a:buChar char="•"/>
              <a:tabLst/>
              <a:defRPr/>
            </a:pPr>
            <a:r>
              <a:rPr kumimoji="0" lang="en-GB" sz="1300" b="0" i="0" u="none" strike="noStrike" kern="1200" cap="none" spc="0" normalizeH="0" baseline="0" noProof="0" dirty="0">
                <a:ln>
                  <a:noFill/>
                </a:ln>
                <a:solidFill>
                  <a:prstClr val="black"/>
                </a:solidFill>
                <a:effectLst/>
                <a:uLnTx/>
                <a:uFillTx/>
                <a:latin typeface="Arial"/>
                <a:ea typeface="+mn-ea"/>
                <a:cs typeface="Arial"/>
              </a:rPr>
              <a:t>Provide analysis of responses to enable conscientious consideration before a decision is made</a:t>
            </a:r>
          </a:p>
        </p:txBody>
      </p:sp>
      <p:sp>
        <p:nvSpPr>
          <p:cNvPr id="2" name="Text Placeholder 1"/>
          <p:cNvSpPr>
            <a:spLocks noGrp="1"/>
          </p:cNvSpPr>
          <p:nvPr>
            <p:ph type="body" sz="quarter" idx="10"/>
          </p:nvPr>
        </p:nvSpPr>
        <p:spPr>
          <a:xfrm>
            <a:off x="1024371" y="374837"/>
            <a:ext cx="7272202" cy="420738"/>
          </a:xfrm>
        </p:spPr>
        <p:txBody>
          <a:bodyPr/>
          <a:lstStyle/>
          <a:p>
            <a:pPr>
              <a:defRPr/>
            </a:pPr>
            <a:r>
              <a:rPr lang="en-GB" sz="2200" b="1">
                <a:solidFill>
                  <a:schemeClr val="accent5"/>
                </a:solidFill>
              </a:rPr>
              <a:t>Through consultation we are seeking to gather views from a diverse range of voices</a:t>
            </a:r>
          </a:p>
        </p:txBody>
      </p:sp>
      <p:sp>
        <p:nvSpPr>
          <p:cNvPr id="51" name="Rectangle: Rounded Corners 50" descr="Children outline">
            <a:extLst>
              <a:ext uri="{FF2B5EF4-FFF2-40B4-BE49-F238E27FC236}">
                <a16:creationId xmlns:a16="http://schemas.microsoft.com/office/drawing/2014/main" id="{5986CCEB-32EE-8110-DAA8-F018C6F047B5}"/>
              </a:ext>
            </a:extLst>
          </p:cNvPr>
          <p:cNvSpPr/>
          <p:nvPr/>
        </p:nvSpPr>
        <p:spPr>
          <a:xfrm>
            <a:off x="5780569" y="1400578"/>
            <a:ext cx="597668" cy="652311"/>
          </a:xfrm>
          <a:prstGeom prst="roundRect">
            <a:avLst>
              <a:gd name="adj" fmla="val 10000"/>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hueOff val="0"/>
                  <a:satOff val="0"/>
                  <a:lumOff val="0"/>
                  <a:alphaOff val="0"/>
                </a:prstClr>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049EE826-2203-44F1-5C47-3BC31271B943}"/>
              </a:ext>
            </a:extLst>
          </p:cNvPr>
          <p:cNvSpPr txBox="1"/>
          <p:nvPr/>
        </p:nvSpPr>
        <p:spPr>
          <a:xfrm>
            <a:off x="6404694" y="1478122"/>
            <a:ext cx="5400000" cy="523220"/>
          </a:xfrm>
          <a:prstGeom prst="rect">
            <a:avLst/>
          </a:prstGeom>
          <a:noFill/>
        </p:spPr>
        <p:txBody>
          <a:bodyPr wrap="square" rtlCol="0">
            <a:spAutoFit/>
          </a:bodyPr>
          <a:lstStyle>
            <a:defPPr>
              <a:defRPr lang="en-US"/>
            </a:defPPr>
            <a:lvl1pPr marR="0" lvl="0" indent="0" fontAlgn="auto">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Raise awareness of consultation with staff, patients, service users and residents and encourage to participate</a:t>
            </a:r>
            <a:endParaRPr kumimoji="0" 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39" name="Graphic 38" descr="Checkbox Ticked with solid fill">
            <a:extLst>
              <a:ext uri="{FF2B5EF4-FFF2-40B4-BE49-F238E27FC236}">
                <a16:creationId xmlns:a16="http://schemas.microsoft.com/office/drawing/2014/main" id="{B9DEF8D0-54E1-2C6B-77D8-2DFA6EC70C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2878" y="3102848"/>
            <a:ext cx="733051" cy="733051"/>
          </a:xfrm>
          <a:prstGeom prst="rect">
            <a:avLst/>
          </a:prstGeom>
        </p:spPr>
      </p:pic>
      <p:sp>
        <p:nvSpPr>
          <p:cNvPr id="41" name="Rectangle 40">
            <a:extLst>
              <a:ext uri="{FF2B5EF4-FFF2-40B4-BE49-F238E27FC236}">
                <a16:creationId xmlns:a16="http://schemas.microsoft.com/office/drawing/2014/main" id="{A0DC470E-C995-746A-8C5A-416137C4F391}"/>
              </a:ext>
            </a:extLst>
          </p:cNvPr>
          <p:cNvSpPr/>
          <p:nvPr/>
        </p:nvSpPr>
        <p:spPr>
          <a:xfrm>
            <a:off x="5623560" y="1089724"/>
            <a:ext cx="2098851" cy="302196"/>
          </a:xfrm>
          <a:prstGeom prst="rect">
            <a:avLst/>
          </a:prstGeom>
          <a:noFill/>
          <a:ln w="12700" cap="flat" cmpd="sng" algn="ctr">
            <a:noFill/>
            <a:prstDash val="solid"/>
            <a:miter lim="800000"/>
          </a:ln>
          <a:effectLst/>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CA589C"/>
                </a:solidFill>
                <a:effectLst/>
                <a:uLnTx/>
                <a:uFillTx/>
                <a:latin typeface="Arial" panose="020B0604020202020204" pitchFamily="34" charset="0"/>
                <a:ea typeface="+mn-ea"/>
                <a:cs typeface="Arial" panose="020B0604020202020204" pitchFamily="34" charset="0"/>
              </a:rPr>
              <a:t>Consultation aims</a:t>
            </a:r>
          </a:p>
        </p:txBody>
      </p:sp>
      <p:sp>
        <p:nvSpPr>
          <p:cNvPr id="53" name="TextBox 52">
            <a:extLst>
              <a:ext uri="{FF2B5EF4-FFF2-40B4-BE49-F238E27FC236}">
                <a16:creationId xmlns:a16="http://schemas.microsoft.com/office/drawing/2014/main" id="{468FCACF-E3C1-357F-CDE5-8656448B1185}"/>
              </a:ext>
            </a:extLst>
          </p:cNvPr>
          <p:cNvSpPr txBox="1"/>
          <p:nvPr/>
        </p:nvSpPr>
        <p:spPr>
          <a:xfrm>
            <a:off x="6432599" y="2286220"/>
            <a:ext cx="5400000" cy="523220"/>
          </a:xfrm>
          <a:prstGeom prst="rect">
            <a:avLst/>
          </a:prstGeom>
          <a:noFill/>
        </p:spPr>
        <p:txBody>
          <a:bodyPr wrap="square" rtlCol="0">
            <a:spAutoFit/>
          </a:bodyPr>
          <a:lstStyle>
            <a:defPPr>
              <a:defRPr lang="en-US"/>
            </a:defPPr>
            <a:lvl1pPr marR="0" lvl="0" indent="0" fontAlgn="auto">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Remind people that their views matter and encourage them to share feedback through direct engagement </a:t>
            </a:r>
          </a:p>
        </p:txBody>
      </p:sp>
      <p:sp>
        <p:nvSpPr>
          <p:cNvPr id="54" name="TextBox 53">
            <a:extLst>
              <a:ext uri="{FF2B5EF4-FFF2-40B4-BE49-F238E27FC236}">
                <a16:creationId xmlns:a16="http://schemas.microsoft.com/office/drawing/2014/main" id="{257B8226-2116-013A-5585-06C91FE3E321}"/>
              </a:ext>
            </a:extLst>
          </p:cNvPr>
          <p:cNvSpPr txBox="1"/>
          <p:nvPr/>
        </p:nvSpPr>
        <p:spPr>
          <a:xfrm>
            <a:off x="6403215" y="3213970"/>
            <a:ext cx="5400000" cy="523220"/>
          </a:xfrm>
          <a:prstGeom prst="rect">
            <a:avLst/>
          </a:prstGeom>
          <a:noFill/>
        </p:spPr>
        <p:txBody>
          <a:bodyPr wrap="square" rtlCol="0">
            <a:spAutoFit/>
          </a:bodyPr>
          <a:lstStyle>
            <a:defPPr>
              <a:defRPr lang="en-US"/>
            </a:defPPr>
            <a:lvl1pPr marR="0" lvl="0" indent="0" fontAlgn="auto">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Encourage participation from a diverse range of voices by providing adequate time and opportunities for people to respond</a:t>
            </a:r>
          </a:p>
        </p:txBody>
      </p:sp>
      <p:sp>
        <p:nvSpPr>
          <p:cNvPr id="55" name="TextBox 54">
            <a:extLst>
              <a:ext uri="{FF2B5EF4-FFF2-40B4-BE49-F238E27FC236}">
                <a16:creationId xmlns:a16="http://schemas.microsoft.com/office/drawing/2014/main" id="{D7498B83-B44F-0004-B236-DAACDD148084}"/>
              </a:ext>
            </a:extLst>
          </p:cNvPr>
          <p:cNvSpPr txBox="1"/>
          <p:nvPr/>
        </p:nvSpPr>
        <p:spPr>
          <a:xfrm>
            <a:off x="6403215" y="4093601"/>
            <a:ext cx="5400000" cy="523220"/>
          </a:xfrm>
          <a:prstGeom prst="rect">
            <a:avLst/>
          </a:prstGeom>
          <a:noFill/>
        </p:spPr>
        <p:txBody>
          <a:bodyPr wrap="square" rtlCol="0">
            <a:spAutoFit/>
          </a:bodyPr>
          <a:lstStyle>
            <a:defPPr>
              <a:defRPr lang="en-US"/>
            </a:defPPr>
            <a:lvl1pPr marR="0" lvl="0" indent="0" fontAlgn="auto">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Focus resources on hearing from people with protected characteristics and more impacted groups</a:t>
            </a:r>
          </a:p>
        </p:txBody>
      </p:sp>
      <p:sp>
        <p:nvSpPr>
          <p:cNvPr id="56" name="TextBox 55">
            <a:extLst>
              <a:ext uri="{FF2B5EF4-FFF2-40B4-BE49-F238E27FC236}">
                <a16:creationId xmlns:a16="http://schemas.microsoft.com/office/drawing/2014/main" id="{51CBD0CC-FA3E-60B6-AD27-08F91AC82A1A}"/>
              </a:ext>
            </a:extLst>
          </p:cNvPr>
          <p:cNvSpPr txBox="1"/>
          <p:nvPr/>
        </p:nvSpPr>
        <p:spPr>
          <a:xfrm>
            <a:off x="6403214" y="4953265"/>
            <a:ext cx="5400000" cy="523220"/>
          </a:xfrm>
          <a:prstGeom prst="rect">
            <a:avLst/>
          </a:prstGeom>
          <a:noFill/>
        </p:spPr>
        <p:txBody>
          <a:bodyPr wrap="square" rtlCol="0">
            <a:spAutoFit/>
          </a:bodyPr>
          <a:lstStyle>
            <a:defPPr>
              <a:defRPr lang="en-US"/>
            </a:defPPr>
            <a:lvl1pPr marR="0" lvl="0" indent="0" fontAlgn="auto">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Provide staff engagement mechanisms all for health and care staff in NCL during the consultation period. </a:t>
            </a:r>
          </a:p>
        </p:txBody>
      </p:sp>
      <p:pic>
        <p:nvPicPr>
          <p:cNvPr id="11" name="Graphic 10" descr="Teacher with solid fill">
            <a:extLst>
              <a:ext uri="{FF2B5EF4-FFF2-40B4-BE49-F238E27FC236}">
                <a16:creationId xmlns:a16="http://schemas.microsoft.com/office/drawing/2014/main" id="{F5134BB7-9EBC-16AB-AB4F-171190B41D2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1981" y="2256191"/>
            <a:ext cx="634844" cy="634844"/>
          </a:xfrm>
          <a:prstGeom prst="rect">
            <a:avLst/>
          </a:prstGeom>
        </p:spPr>
      </p:pic>
      <p:pic>
        <p:nvPicPr>
          <p:cNvPr id="28" name="Graphic 27" descr="Meeting with solid fill">
            <a:extLst>
              <a:ext uri="{FF2B5EF4-FFF2-40B4-BE49-F238E27FC236}">
                <a16:creationId xmlns:a16="http://schemas.microsoft.com/office/drawing/2014/main" id="{993698FA-75B1-2D3E-B50B-EF341A49E41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1901" y="4045606"/>
            <a:ext cx="575005" cy="575005"/>
          </a:xfrm>
          <a:prstGeom prst="rect">
            <a:avLst/>
          </a:prstGeom>
        </p:spPr>
      </p:pic>
      <p:pic>
        <p:nvPicPr>
          <p:cNvPr id="29" name="Graphic 28" descr="Online meeting with solid fill">
            <a:extLst>
              <a:ext uri="{FF2B5EF4-FFF2-40B4-BE49-F238E27FC236}">
                <a16:creationId xmlns:a16="http://schemas.microsoft.com/office/drawing/2014/main" id="{6B90E1BE-0253-D2F4-1BDD-DB5F21B842B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55707" y="4953265"/>
            <a:ext cx="647393" cy="647393"/>
          </a:xfrm>
          <a:prstGeom prst="rect">
            <a:avLst/>
          </a:prstGeom>
        </p:spPr>
      </p:pic>
      <p:sp>
        <p:nvSpPr>
          <p:cNvPr id="31" name="TextBox 30">
            <a:extLst>
              <a:ext uri="{FF2B5EF4-FFF2-40B4-BE49-F238E27FC236}">
                <a16:creationId xmlns:a16="http://schemas.microsoft.com/office/drawing/2014/main" id="{0D7DA4CC-FACC-7E21-D3E6-686B9C8772AB}"/>
              </a:ext>
            </a:extLst>
          </p:cNvPr>
          <p:cNvSpPr txBox="1"/>
          <p:nvPr/>
        </p:nvSpPr>
        <p:spPr>
          <a:xfrm>
            <a:off x="6403215" y="5728985"/>
            <a:ext cx="5400000" cy="523220"/>
          </a:xfrm>
          <a:prstGeom prst="rect">
            <a:avLst/>
          </a:prstGeom>
          <a:noFill/>
        </p:spPr>
        <p:txBody>
          <a:bodyPr wrap="square" rtlCol="0">
            <a:spAutoFit/>
          </a:bodyPr>
          <a:lstStyle>
            <a:defPPr>
              <a:defRPr lang="en-US"/>
            </a:defPPr>
            <a:lvl1pPr marR="0" lvl="0" indent="0" fontAlgn="auto">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Capture stakeholder attitudes of key groups and influencers on the proposals and the consultation process </a:t>
            </a:r>
          </a:p>
        </p:txBody>
      </p:sp>
      <p:pic>
        <p:nvPicPr>
          <p:cNvPr id="34" name="Graphic 33" descr="Boardroom with solid fill">
            <a:extLst>
              <a:ext uri="{FF2B5EF4-FFF2-40B4-BE49-F238E27FC236}">
                <a16:creationId xmlns:a16="http://schemas.microsoft.com/office/drawing/2014/main" id="{4CE3A905-066C-A131-1862-829A33509065}"/>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34235" y="5607473"/>
            <a:ext cx="690337" cy="690337"/>
          </a:xfrm>
          <a:prstGeom prst="rect">
            <a:avLst/>
          </a:prstGeom>
        </p:spPr>
      </p:pic>
      <p:cxnSp>
        <p:nvCxnSpPr>
          <p:cNvPr id="6" name="Straight Connector 5">
            <a:extLst>
              <a:ext uri="{FF2B5EF4-FFF2-40B4-BE49-F238E27FC236}">
                <a16:creationId xmlns:a16="http://schemas.microsoft.com/office/drawing/2014/main" id="{AF5173EF-4286-B6A6-B466-92008B482502}"/>
              </a:ext>
            </a:extLst>
          </p:cNvPr>
          <p:cNvCxnSpPr/>
          <p:nvPr/>
        </p:nvCxnSpPr>
        <p:spPr>
          <a:xfrm>
            <a:off x="5623560" y="1400578"/>
            <a:ext cx="6179654"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34475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080EE-7C8B-E567-213D-52EF715A6EFA}"/>
              </a:ext>
            </a:extLst>
          </p:cNvPr>
          <p:cNvSpPr>
            <a:spLocks noGrp="1"/>
          </p:cNvSpPr>
          <p:nvPr>
            <p:ph type="body" sz="quarter" idx="12"/>
          </p:nvPr>
        </p:nvSpPr>
        <p:spPr>
          <a:xfrm>
            <a:off x="5789468" y="1095336"/>
            <a:ext cx="6217475" cy="5273531"/>
          </a:xfrm>
        </p:spPr>
        <p:txBody>
          <a:bodyPr/>
          <a:lstStyle/>
          <a:p>
            <a:pPr>
              <a:lnSpc>
                <a:spcPct val="100000"/>
              </a:lnSpc>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We will promote and encourage participation in the consultation in several ways:</a:t>
            </a:r>
          </a:p>
          <a:p>
            <a:pPr marL="542925">
              <a:lnSpc>
                <a:spcPct val="100000"/>
              </a:lnSpc>
            </a:pPr>
            <a:r>
              <a:rPr lang="en-GB" sz="14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Displays:</a:t>
            </a:r>
            <a:r>
              <a:rPr lang="en-GB" sz="14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 key locations we will promote the opportunity to respond to the consultation such as in NCL hospitals and clinics and other healthcare settings such as GP surgeries and pharmacies </a:t>
            </a:r>
          </a:p>
          <a:p>
            <a:pPr marL="542925">
              <a:lnSpc>
                <a:spcPct val="100000"/>
              </a:lnSpc>
            </a:pPr>
            <a:r>
              <a:rPr lang="en-GB" sz="1400" b="1" dirty="0">
                <a:solidFill>
                  <a:schemeClr val="accent2"/>
                </a:solidFill>
                <a:cs typeface="Times New Roman" panose="02020603050405020304" pitchFamily="18" charset="0"/>
              </a:rPr>
              <a:t>Online promotion: </a:t>
            </a:r>
            <a:r>
              <a:rPr lang="en-GB" sz="1400" dirty="0">
                <a:cs typeface="Times New Roman" panose="02020603050405020304" pitchFamily="18" charset="0"/>
              </a:rPr>
              <a:t>social media channels, such as Facebook, Instagram, X and </a:t>
            </a:r>
            <a:r>
              <a:rPr lang="en-GB" sz="1400" dirty="0" err="1">
                <a:cs typeface="Times New Roman" panose="02020603050405020304" pitchFamily="18" charset="0"/>
              </a:rPr>
              <a:t>Linkedin</a:t>
            </a:r>
            <a:r>
              <a:rPr lang="en-GB" sz="1400" dirty="0">
                <a:cs typeface="Times New Roman" panose="02020603050405020304" pitchFamily="18" charset="0"/>
              </a:rPr>
              <a:t>, will be used to reach out to potential participants in the consultation.  Branded graphics will be produced that are aligned with the look and feel of printed materials</a:t>
            </a:r>
          </a:p>
          <a:p>
            <a:pPr marL="542925">
              <a:lnSpc>
                <a:spcPct val="100000"/>
              </a:lnSpc>
            </a:pPr>
            <a:r>
              <a:rPr lang="en-GB" sz="1400" b="1" dirty="0">
                <a:solidFill>
                  <a:schemeClr val="accent6"/>
                </a:solidFill>
                <a:cs typeface="Times New Roman" panose="02020603050405020304" pitchFamily="18" charset="0"/>
              </a:rPr>
              <a:t>Partner channels</a:t>
            </a:r>
            <a:r>
              <a:rPr lang="en-GB" sz="1400" b="1" dirty="0">
                <a:cs typeface="Times New Roman" panose="02020603050405020304" pitchFamily="18" charset="0"/>
              </a:rPr>
              <a:t>: </a:t>
            </a:r>
            <a:r>
              <a:rPr lang="en-GB" sz="1400" dirty="0">
                <a:cs typeface="Times New Roman" panose="02020603050405020304" pitchFamily="18" charset="0"/>
              </a:rPr>
              <a:t>all providers and partners such as councils will be asked to profile the consultation on their websites and through newsletters and other public facing channels and drive traffic to the NCL ICB website. </a:t>
            </a:r>
          </a:p>
          <a:p>
            <a:pPr marL="542925">
              <a:lnSpc>
                <a:spcPct val="100000"/>
              </a:lnSpc>
            </a:pPr>
            <a:r>
              <a:rPr lang="en-GB" sz="1400" b="1" dirty="0">
                <a:solidFill>
                  <a:schemeClr val="accent4"/>
                </a:solidFill>
                <a:cs typeface="Times New Roman" panose="02020603050405020304" pitchFamily="18" charset="0"/>
              </a:rPr>
              <a:t>VCSE networks: </a:t>
            </a:r>
            <a:r>
              <a:rPr lang="en-GB" sz="1400" dirty="0">
                <a:cs typeface="Times New Roman" panose="02020603050405020304" pitchFamily="18" charset="0"/>
              </a:rPr>
              <a:t>we will provide content including information and visual materials and ask colleagues in voluntary and community sector organisations to use their channels to promote the consultation.</a:t>
            </a:r>
          </a:p>
          <a:p>
            <a:pPr marL="542925">
              <a:lnSpc>
                <a:spcPct val="100000"/>
              </a:lnSpc>
            </a:pPr>
            <a:r>
              <a:rPr lang="en-GB" sz="1400" b="1" dirty="0">
                <a:solidFill>
                  <a:schemeClr val="accent1"/>
                </a:solidFill>
                <a:cs typeface="Times New Roman" panose="02020603050405020304" pitchFamily="18" charset="0"/>
              </a:rPr>
              <a:t>Media: </a:t>
            </a:r>
            <a:r>
              <a:rPr lang="en-GB" sz="1400" dirty="0">
                <a:cs typeface="Times New Roman" panose="02020603050405020304" pitchFamily="18" charset="0"/>
              </a:rPr>
              <a:t>We will seek to promote the consultation through earned (free) or paid-for content in local newspapers, newsletters and local radio.</a:t>
            </a:r>
          </a:p>
        </p:txBody>
      </p:sp>
      <p:sp>
        <p:nvSpPr>
          <p:cNvPr id="3" name="Text Placeholder 2">
            <a:extLst>
              <a:ext uri="{FF2B5EF4-FFF2-40B4-BE49-F238E27FC236}">
                <a16:creationId xmlns:a16="http://schemas.microsoft.com/office/drawing/2014/main" id="{3CB94EE9-FF3E-8792-F218-A7277A4C8541}"/>
              </a:ext>
            </a:extLst>
          </p:cNvPr>
          <p:cNvSpPr>
            <a:spLocks noGrp="1"/>
          </p:cNvSpPr>
          <p:nvPr>
            <p:ph type="body" sz="quarter" idx="10"/>
          </p:nvPr>
        </p:nvSpPr>
        <p:spPr/>
        <p:txBody>
          <a:bodyPr/>
          <a:lstStyle/>
          <a:p>
            <a:r>
              <a:rPr lang="en-GB" sz="2400" b="1" dirty="0"/>
              <a:t>Consultation materials and promotion</a:t>
            </a:r>
          </a:p>
        </p:txBody>
      </p:sp>
      <p:pic>
        <p:nvPicPr>
          <p:cNvPr id="6" name="Graphic 5" descr="Clipboard with solid fill">
            <a:extLst>
              <a:ext uri="{FF2B5EF4-FFF2-40B4-BE49-F238E27FC236}">
                <a16:creationId xmlns:a16="http://schemas.microsoft.com/office/drawing/2014/main" id="{8433C6A9-4B3C-2C93-1CF4-34F7AD93BDE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9467" y="1677908"/>
            <a:ext cx="636633" cy="636633"/>
          </a:xfrm>
          <a:prstGeom prst="rect">
            <a:avLst/>
          </a:prstGeom>
        </p:spPr>
      </p:pic>
      <p:pic>
        <p:nvPicPr>
          <p:cNvPr id="7" name="Graphic 6" descr="Online meeting with solid fill">
            <a:extLst>
              <a:ext uri="{FF2B5EF4-FFF2-40B4-BE49-F238E27FC236}">
                <a16:creationId xmlns:a16="http://schemas.microsoft.com/office/drawing/2014/main" id="{9852C0A5-59DA-248B-F75F-CD2D16D6CFF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467" y="4456431"/>
            <a:ext cx="585608" cy="585608"/>
          </a:xfrm>
          <a:prstGeom prst="rect">
            <a:avLst/>
          </a:prstGeom>
        </p:spPr>
      </p:pic>
      <p:pic>
        <p:nvPicPr>
          <p:cNvPr id="9" name="Graphic 8" descr="Meeting with solid fill">
            <a:extLst>
              <a:ext uri="{FF2B5EF4-FFF2-40B4-BE49-F238E27FC236}">
                <a16:creationId xmlns:a16="http://schemas.microsoft.com/office/drawing/2014/main" id="{10418526-A9DF-88AE-BF24-69D9AE467D6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40490" y="3534387"/>
            <a:ext cx="534585" cy="534585"/>
          </a:xfrm>
          <a:prstGeom prst="rect">
            <a:avLst/>
          </a:prstGeom>
        </p:spPr>
      </p:pic>
      <p:pic>
        <p:nvPicPr>
          <p:cNvPr id="11" name="Graphic 10" descr="Internet with solid fill">
            <a:extLst>
              <a:ext uri="{FF2B5EF4-FFF2-40B4-BE49-F238E27FC236}">
                <a16:creationId xmlns:a16="http://schemas.microsoft.com/office/drawing/2014/main" id="{56486475-BD01-69B0-493B-BE52E72127F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89467" y="2606398"/>
            <a:ext cx="636633" cy="636633"/>
          </a:xfrm>
          <a:prstGeom prst="rect">
            <a:avLst/>
          </a:prstGeom>
        </p:spPr>
      </p:pic>
      <p:pic>
        <p:nvPicPr>
          <p:cNvPr id="12" name="Graphic 11" descr="Newspaper with solid fill">
            <a:extLst>
              <a:ext uri="{FF2B5EF4-FFF2-40B4-BE49-F238E27FC236}">
                <a16:creationId xmlns:a16="http://schemas.microsoft.com/office/drawing/2014/main" id="{FB2401A2-5F5F-430C-F81B-BDF947A6B9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789467" y="5495137"/>
            <a:ext cx="585608" cy="585608"/>
          </a:xfrm>
          <a:prstGeom prst="rect">
            <a:avLst/>
          </a:prstGeom>
        </p:spPr>
      </p:pic>
      <p:sp>
        <p:nvSpPr>
          <p:cNvPr id="4" name="Rectangle: Rounded Corners 3">
            <a:extLst>
              <a:ext uri="{FF2B5EF4-FFF2-40B4-BE49-F238E27FC236}">
                <a16:creationId xmlns:a16="http://schemas.microsoft.com/office/drawing/2014/main" id="{C1BC541E-DC2A-6ED1-FC90-7B91E6447837}"/>
              </a:ext>
            </a:extLst>
          </p:cNvPr>
          <p:cNvSpPr/>
          <p:nvPr/>
        </p:nvSpPr>
        <p:spPr>
          <a:xfrm>
            <a:off x="894079" y="1040907"/>
            <a:ext cx="4733835" cy="5588493"/>
          </a:xfrm>
          <a:prstGeom prst="roundRect">
            <a:avLst>
              <a:gd name="adj" fmla="val 2219"/>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A589C"/>
                </a:solidFill>
                <a:effectLst/>
                <a:uLnTx/>
                <a:uFillTx/>
                <a:latin typeface="Arial" panose="020B0604020202020204" pitchFamily="34" charset="0"/>
                <a:ea typeface="+mn-ea"/>
                <a:cs typeface="Arial" panose="020B0604020202020204" pitchFamily="34" charset="0"/>
              </a:rPr>
              <a:t>Consultation materials</a:t>
            </a:r>
            <a:br>
              <a:rPr kumimoji="0" lang="en-GB" sz="1400" b="1" i="0" u="none" strike="noStrike" kern="1200" cap="none" spc="0" normalizeH="0" baseline="0" noProof="0" dirty="0">
                <a:ln>
                  <a:noFill/>
                </a:ln>
                <a:solidFill>
                  <a:srgbClr val="CA589C"/>
                </a:solidFill>
                <a:effectLst/>
                <a:uLnTx/>
                <a:uFillTx/>
                <a:latin typeface="Arial" panose="020B0604020202020204" pitchFamily="34" charset="0"/>
                <a:ea typeface="+mn-ea"/>
                <a:cs typeface="Arial" panose="020B0604020202020204" pitchFamily="34" charset="0"/>
              </a:rPr>
            </a:b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developed materials that explain the proposals and rationale in a clear and accessible way.</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Information is available on our website and in hard copy, with an easy read, different formats and translated versions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line with best practice, we have commissioned an experienced independent organisation to collate and analyse responses to the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includes a questionnaire that will cover the three components of our proposals: </a:t>
            </a:r>
          </a:p>
          <a:p>
            <a:pPr marL="285750" marR="0" lvl="0" indent="-28575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Maternity and neonatal services proposals </a:t>
            </a:r>
          </a:p>
          <a:p>
            <a:pPr marL="285750" marR="0" lvl="0" indent="-28575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Edgware birthing suites proposals</a:t>
            </a:r>
          </a:p>
          <a:p>
            <a:pPr marL="285750" marR="0" lvl="0" indent="-28575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Surgery for babies and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asking for each of these elements:</a:t>
            </a:r>
          </a:p>
          <a:p>
            <a:pPr marL="342900" marR="0" lvl="0" indent="-34290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what extent do you agree/disagree with our proposals</a:t>
            </a:r>
          </a:p>
          <a:p>
            <a:pPr marL="342900" marR="0" lvl="0" indent="-34290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 main disadvantages and how could we address these?</a:t>
            </a:r>
          </a:p>
          <a:p>
            <a:pPr marL="342900" marR="0" lvl="0" indent="-34290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any other solutions or information we should consider?</a:t>
            </a:r>
          </a:p>
        </p:txBody>
      </p:sp>
    </p:spTree>
    <p:extLst>
      <p:ext uri="{BB962C8B-B14F-4D97-AF65-F5344CB8AC3E}">
        <p14:creationId xmlns:p14="http://schemas.microsoft.com/office/powerpoint/2010/main" val="3669191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4371" y="374837"/>
            <a:ext cx="7272202" cy="420738"/>
          </a:xfrm>
        </p:spPr>
        <p:txBody>
          <a:bodyPr/>
          <a:lstStyle/>
          <a:p>
            <a:pPr>
              <a:defRPr/>
            </a:pPr>
            <a:r>
              <a:rPr lang="en-GB" sz="2200" b="1"/>
              <a:t>Our consultation approach includes a focus on the groups identified through our IIA</a:t>
            </a:r>
            <a:endParaRPr lang="en-GB" sz="2200" b="1">
              <a:solidFill>
                <a:schemeClr val="accent5"/>
              </a:solidFill>
            </a:endParaRPr>
          </a:p>
        </p:txBody>
      </p:sp>
      <p:sp>
        <p:nvSpPr>
          <p:cNvPr id="11" name="TextBox 10">
            <a:extLst>
              <a:ext uri="{FF2B5EF4-FFF2-40B4-BE49-F238E27FC236}">
                <a16:creationId xmlns:a16="http://schemas.microsoft.com/office/drawing/2014/main" id="{34520E0F-B963-632B-4788-2697C6BF8C08}"/>
              </a:ext>
            </a:extLst>
          </p:cNvPr>
          <p:cNvSpPr txBox="1"/>
          <p:nvPr/>
        </p:nvSpPr>
        <p:spPr>
          <a:xfrm>
            <a:off x="850900" y="1210389"/>
            <a:ext cx="5419092" cy="5262979"/>
          </a:xfrm>
          <a:prstGeom prst="rect">
            <a:avLst/>
          </a:prstGeom>
          <a:noFill/>
        </p:spPr>
        <p:txBody>
          <a:bodyPr wrap="square" lIns="91440" tIns="45720" rIns="91440" bIns="45720" anchor="t">
            <a:spAutoFit/>
          </a:bodyPr>
          <a:lstStyle/>
          <a:p>
            <a:pPr>
              <a:defRPr/>
            </a:pPr>
            <a:r>
              <a:rPr lang="en-GB" sz="1600" dirty="0">
                <a:solidFill>
                  <a:prstClr val="black"/>
                </a:solidFill>
                <a:latin typeface="Arial" panose="020B0604020202020204" pitchFamily="34" charset="0"/>
                <a:cs typeface="Times New Roman" panose="02020603050405020304" pitchFamily="18" charset="0"/>
              </a:rPr>
              <a:t>Our approach does the following:</a:t>
            </a:r>
          </a:p>
          <a:p>
            <a:pPr marL="182563" indent="-182563">
              <a:buFont typeface="Arial" panose="020B0604020202020204" pitchFamily="34" charset="0"/>
              <a:buChar char="•"/>
              <a:defRPr/>
            </a:pPr>
            <a:r>
              <a:rPr lang="en-GB" sz="1600" dirty="0">
                <a:solidFill>
                  <a:prstClr val="black"/>
                </a:solidFill>
                <a:latin typeface="Arial" panose="020B0604020202020204" pitchFamily="34" charset="0"/>
                <a:cs typeface="Times New Roman" panose="02020603050405020304" pitchFamily="18" charset="0"/>
              </a:rPr>
              <a:t>Build on previous engagement contacts, over 300 VCSE organisations will be contacted to take part in the consultation</a:t>
            </a:r>
          </a:p>
          <a:p>
            <a:pPr marL="182563" indent="-182563">
              <a:buFont typeface="Arial" panose="020B0604020202020204" pitchFamily="34" charset="0"/>
              <a:buChar char="•"/>
              <a:defRPr/>
            </a:pPr>
            <a:r>
              <a:rPr lang="en-GB" sz="1600" dirty="0">
                <a:solidFill>
                  <a:prstClr val="black"/>
                </a:solidFill>
                <a:latin typeface="Arial"/>
                <a:cs typeface="Times New Roman"/>
              </a:rPr>
              <a:t>Work with partners, including councils and VCSE organisations, ICBs in neighbouring areas</a:t>
            </a:r>
          </a:p>
          <a:p>
            <a:pPr marL="182563" indent="-182563">
              <a:buFont typeface="Arial" panose="020B0604020202020204" pitchFamily="34" charset="0"/>
              <a:buChar char="•"/>
              <a:defRPr/>
            </a:pPr>
            <a:r>
              <a:rPr lang="en-GB" sz="1600" dirty="0">
                <a:solidFill>
                  <a:prstClr val="black"/>
                </a:solidFill>
                <a:latin typeface="Arial" panose="020B0604020202020204" pitchFamily="34" charset="0"/>
                <a:cs typeface="Times New Roman" panose="02020603050405020304" pitchFamily="18" charset="0"/>
              </a:rPr>
              <a:t>Prioritising groups identified by the interim IIA or with protected characteristics or at greater risk of health inequality</a:t>
            </a:r>
          </a:p>
          <a:p>
            <a:pPr marL="182563" indent="-182563">
              <a:buFont typeface="Arial" panose="020B0604020202020204" pitchFamily="34" charset="0"/>
              <a:buChar char="•"/>
              <a:defRPr/>
            </a:pPr>
            <a:r>
              <a:rPr lang="en-GB" sz="1600" dirty="0">
                <a:solidFill>
                  <a:prstClr val="black"/>
                </a:solidFill>
                <a:latin typeface="Arial" panose="020B0604020202020204" pitchFamily="34" charset="0"/>
                <a:cs typeface="Times New Roman" panose="02020603050405020304" pitchFamily="18" charset="0"/>
              </a:rPr>
              <a:t>Targeted engagement in geographical areas where there may be particular impact drawn out in the interim IIA, including areas outside of North Central London</a:t>
            </a:r>
          </a:p>
          <a:p>
            <a:pPr marL="182563" indent="-182563">
              <a:buFont typeface="Arial" panose="020B0604020202020204" pitchFamily="34" charset="0"/>
              <a:buChar char="•"/>
              <a:defRPr/>
            </a:pPr>
            <a:r>
              <a:rPr lang="en-GB" sz="1600" dirty="0">
                <a:solidFill>
                  <a:prstClr val="black"/>
                </a:solidFill>
                <a:latin typeface="Arial" panose="020B0604020202020204" pitchFamily="34" charset="0"/>
                <a:cs typeface="Times New Roman" panose="02020603050405020304" pitchFamily="18" charset="0"/>
              </a:rPr>
              <a:t>Identify the best ways of reaching and engaging priority groups </a:t>
            </a:r>
            <a:r>
              <a:rPr lang="en-GB" sz="1600" dirty="0" err="1">
                <a:solidFill>
                  <a:prstClr val="black"/>
                </a:solidFill>
                <a:latin typeface="Arial" panose="020B0604020202020204" pitchFamily="34" charset="0"/>
                <a:cs typeface="Times New Roman" panose="02020603050405020304" pitchFamily="18" charset="0"/>
              </a:rPr>
              <a:t>ie</a:t>
            </a:r>
            <a:r>
              <a:rPr lang="en-GB" sz="1600" dirty="0">
                <a:solidFill>
                  <a:prstClr val="black"/>
                </a:solidFill>
                <a:latin typeface="Arial" panose="020B0604020202020204" pitchFamily="34" charset="0"/>
                <a:cs typeface="Times New Roman" panose="02020603050405020304" pitchFamily="18" charset="0"/>
              </a:rPr>
              <a:t>. through third parties and trusted partners</a:t>
            </a:r>
          </a:p>
          <a:p>
            <a:pPr marL="182563" indent="-182563">
              <a:buFont typeface="Arial" panose="020B0604020202020204" pitchFamily="34" charset="0"/>
              <a:buChar char="•"/>
              <a:defRPr/>
            </a:pPr>
            <a:r>
              <a:rPr lang="en-GB" sz="1600" dirty="0">
                <a:solidFill>
                  <a:prstClr val="black"/>
                </a:solidFill>
                <a:latin typeface="Arial" panose="020B0604020202020204" pitchFamily="34" charset="0"/>
                <a:cs typeface="Times New Roman" panose="02020603050405020304" pitchFamily="18" charset="0"/>
              </a:rPr>
              <a:t>Ensure we develop a range of opportunities for stakeholders to respond to the consultation </a:t>
            </a:r>
          </a:p>
          <a:p>
            <a:pPr marL="182563" indent="-182563">
              <a:buFont typeface="Arial" panose="020B0604020202020204" pitchFamily="34" charset="0"/>
              <a:buChar char="•"/>
              <a:defRPr/>
            </a:pPr>
            <a:r>
              <a:rPr lang="en-GB" sz="1600" dirty="0">
                <a:solidFill>
                  <a:prstClr val="black"/>
                </a:solidFill>
                <a:latin typeface="Arial" panose="020B0604020202020204" pitchFamily="34" charset="0"/>
                <a:cs typeface="Times New Roman" panose="02020603050405020304" pitchFamily="18" charset="0"/>
              </a:rPr>
              <a:t>Arrange any events and meetings in accessible venues and offer interpreters, translators and hearing loops where required </a:t>
            </a:r>
          </a:p>
          <a:p>
            <a:pPr marL="182563" indent="-182563">
              <a:buFont typeface="Arial" panose="020B0604020202020204" pitchFamily="34" charset="0"/>
              <a:buChar char="•"/>
              <a:defRPr/>
            </a:pPr>
            <a:r>
              <a:rPr lang="en-GB" sz="1600" dirty="0">
                <a:solidFill>
                  <a:prstClr val="black"/>
                </a:solidFill>
                <a:latin typeface="Arial" panose="020B0604020202020204" pitchFamily="34" charset="0"/>
                <a:cs typeface="Times New Roman" panose="02020603050405020304" pitchFamily="18" charset="0"/>
              </a:rPr>
              <a:t>Make sure there is equality monitoring of participants to ensure the views received reflect the local population </a:t>
            </a:r>
          </a:p>
        </p:txBody>
      </p:sp>
      <p:sp>
        <p:nvSpPr>
          <p:cNvPr id="3" name="Rectangle: Rounded Corners 2">
            <a:extLst>
              <a:ext uri="{FF2B5EF4-FFF2-40B4-BE49-F238E27FC236}">
                <a16:creationId xmlns:a16="http://schemas.microsoft.com/office/drawing/2014/main" id="{7DCC2BFF-8460-FF7F-380B-34434C6715C8}"/>
              </a:ext>
            </a:extLst>
          </p:cNvPr>
          <p:cNvSpPr/>
          <p:nvPr/>
        </p:nvSpPr>
        <p:spPr>
          <a:xfrm>
            <a:off x="6320792" y="1141286"/>
            <a:ext cx="5648325" cy="5157914"/>
          </a:xfrm>
          <a:prstGeom prst="roundRect">
            <a:avLst>
              <a:gd name="adj" fmla="val 414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Times New Roman" panose="02020603050405020304" pitchFamily="18" charset="0"/>
              </a:rPr>
              <a:t>Resident groups we will be targeting through the consultation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Black African (including Somali) and Black Caribbean women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Asian women and people of childbearing age who (with a particular focus on Pakistani and Bangladeshi women)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People living in areas of deprivation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Orthodox Jewish women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People with disabilities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People living in Harlesden and Willesden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People living in Holloway and Finsbury Park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Older women of childbearing age (40+)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Younger women of childbearing age (under 20)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Women with mental health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People from LGBTQ+ communities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People who are carers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People with poor English proficiency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People with poor literacy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People belonging to inclusion health groups such as people who are homeless, dependent on drugs and alcohol, asylum seekers and Gypsy, Roma and Traveller</a:t>
            </a:r>
          </a:p>
        </p:txBody>
      </p:sp>
    </p:spTree>
    <p:extLst>
      <p:ext uri="{BB962C8B-B14F-4D97-AF65-F5344CB8AC3E}">
        <p14:creationId xmlns:p14="http://schemas.microsoft.com/office/powerpoint/2010/main" val="4063004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080EE-7C8B-E567-213D-52EF715A6EFA}"/>
              </a:ext>
            </a:extLst>
          </p:cNvPr>
          <p:cNvSpPr>
            <a:spLocks noGrp="1"/>
          </p:cNvSpPr>
          <p:nvPr>
            <p:ph type="body" sz="quarter" idx="12"/>
          </p:nvPr>
        </p:nvSpPr>
        <p:spPr>
          <a:xfrm>
            <a:off x="1133537" y="1173090"/>
            <a:ext cx="9660117" cy="1646285"/>
          </a:xfrm>
        </p:spPr>
        <p:txBody>
          <a:bodyPr/>
          <a:lstStyle/>
          <a:p>
            <a:pPr marL="285750" indent="-285750">
              <a:buClr>
                <a:schemeClr val="accent6"/>
              </a:buClr>
              <a:buFont typeface="Arial" panose="020B0604020202020204" pitchFamily="34" charset="0"/>
              <a:buChar char="•"/>
            </a:pPr>
            <a:r>
              <a:rPr lang="en-GB" sz="1400" dirty="0"/>
              <a:t>Broad range of techniques will be used, tailored to each audience and their level of interest.  </a:t>
            </a:r>
          </a:p>
          <a:p>
            <a:pPr marL="285750" indent="-285750">
              <a:buClr>
                <a:schemeClr val="accent6"/>
              </a:buClr>
              <a:buFont typeface="Arial" panose="020B0604020202020204" pitchFamily="34" charset="0"/>
              <a:buChar char="•"/>
            </a:pPr>
            <a:r>
              <a:rPr lang="en-GB" sz="1400" dirty="0"/>
              <a:t>Opportunities online and face to face</a:t>
            </a:r>
          </a:p>
          <a:p>
            <a:pPr marL="285750" indent="-285750">
              <a:buClr>
                <a:schemeClr val="accent6"/>
              </a:buClr>
              <a:buFont typeface="Arial" panose="020B0604020202020204" pitchFamily="34" charset="0"/>
              <a:buChar char="•"/>
            </a:pPr>
            <a:r>
              <a:rPr lang="en-GB" sz="1400" dirty="0"/>
              <a:t>Working with third-party advocates (VCSE) to reach communities who may not engage directly</a:t>
            </a:r>
          </a:p>
          <a:p>
            <a:pPr marL="285750" indent="-285750">
              <a:buClr>
                <a:schemeClr val="accent6"/>
              </a:buClr>
              <a:buFont typeface="Arial" panose="020B0604020202020204" pitchFamily="34" charset="0"/>
              <a:buChar char="•"/>
            </a:pPr>
            <a:r>
              <a:rPr lang="en-GB" sz="1400" dirty="0"/>
              <a:t>Materials in accessible formats including Easy Read and translations</a:t>
            </a:r>
          </a:p>
          <a:p>
            <a:pPr marL="285750" indent="-285750">
              <a:buClr>
                <a:schemeClr val="accent6"/>
              </a:buClr>
              <a:buFont typeface="Arial" panose="020B0604020202020204" pitchFamily="34" charset="0"/>
              <a:buChar char="•"/>
            </a:pPr>
            <a:r>
              <a:rPr lang="en-GB" sz="1400" dirty="0"/>
              <a:t>Mechanisms in place to capture and analyse outputs. </a:t>
            </a:r>
          </a:p>
          <a:p>
            <a:endParaRPr lang="en-GB" sz="2400" dirty="0"/>
          </a:p>
        </p:txBody>
      </p:sp>
      <p:sp>
        <p:nvSpPr>
          <p:cNvPr id="3" name="Text Placeholder 2">
            <a:extLst>
              <a:ext uri="{FF2B5EF4-FFF2-40B4-BE49-F238E27FC236}">
                <a16:creationId xmlns:a16="http://schemas.microsoft.com/office/drawing/2014/main" id="{3CB94EE9-FF3E-8792-F218-A7277A4C8541}"/>
              </a:ext>
            </a:extLst>
          </p:cNvPr>
          <p:cNvSpPr>
            <a:spLocks noGrp="1"/>
          </p:cNvSpPr>
          <p:nvPr>
            <p:ph type="body" sz="quarter" idx="10"/>
          </p:nvPr>
        </p:nvSpPr>
        <p:spPr>
          <a:xfrm>
            <a:off x="1133537" y="292969"/>
            <a:ext cx="7339903" cy="493376"/>
          </a:xfrm>
        </p:spPr>
        <p:txBody>
          <a:bodyPr/>
          <a:lstStyle/>
          <a:p>
            <a:r>
              <a:rPr lang="en-GB" sz="2200" b="1" dirty="0"/>
              <a:t>We will tailor our engagement techniques during the consultation period</a:t>
            </a:r>
          </a:p>
        </p:txBody>
      </p:sp>
      <p:graphicFrame>
        <p:nvGraphicFramePr>
          <p:cNvPr id="4" name="Table 20">
            <a:extLst>
              <a:ext uri="{FF2B5EF4-FFF2-40B4-BE49-F238E27FC236}">
                <a16:creationId xmlns:a16="http://schemas.microsoft.com/office/drawing/2014/main" id="{8B6F108E-7578-0DCF-2389-C5785E7AEF8B}"/>
              </a:ext>
            </a:extLst>
          </p:cNvPr>
          <p:cNvGraphicFramePr>
            <a:graphicFrameLocks noGrp="1"/>
          </p:cNvGraphicFramePr>
          <p:nvPr/>
        </p:nvGraphicFramePr>
        <p:xfrm>
          <a:off x="355463" y="3292041"/>
          <a:ext cx="11399655" cy="1036119"/>
        </p:xfrm>
        <a:graphic>
          <a:graphicData uri="http://schemas.openxmlformats.org/drawingml/2006/table">
            <a:tbl>
              <a:tblPr firstRow="1" bandRow="1">
                <a:tableStyleId>{21E4AEA4-8DFA-4A89-87EB-49C32662AFE0}</a:tableStyleId>
              </a:tblPr>
              <a:tblGrid>
                <a:gridCol w="976251">
                  <a:extLst>
                    <a:ext uri="{9D8B030D-6E8A-4147-A177-3AD203B41FA5}">
                      <a16:colId xmlns:a16="http://schemas.microsoft.com/office/drawing/2014/main" val="2072458832"/>
                    </a:ext>
                  </a:extLst>
                </a:gridCol>
                <a:gridCol w="1158156">
                  <a:extLst>
                    <a:ext uri="{9D8B030D-6E8A-4147-A177-3AD203B41FA5}">
                      <a16:colId xmlns:a16="http://schemas.microsoft.com/office/drawing/2014/main" val="3537613731"/>
                    </a:ext>
                  </a:extLst>
                </a:gridCol>
                <a:gridCol w="1158156">
                  <a:extLst>
                    <a:ext uri="{9D8B030D-6E8A-4147-A177-3AD203B41FA5}">
                      <a16:colId xmlns:a16="http://schemas.microsoft.com/office/drawing/2014/main" val="708776693"/>
                    </a:ext>
                  </a:extLst>
                </a:gridCol>
                <a:gridCol w="1158156">
                  <a:extLst>
                    <a:ext uri="{9D8B030D-6E8A-4147-A177-3AD203B41FA5}">
                      <a16:colId xmlns:a16="http://schemas.microsoft.com/office/drawing/2014/main" val="809837118"/>
                    </a:ext>
                  </a:extLst>
                </a:gridCol>
                <a:gridCol w="1158156">
                  <a:extLst>
                    <a:ext uri="{9D8B030D-6E8A-4147-A177-3AD203B41FA5}">
                      <a16:colId xmlns:a16="http://schemas.microsoft.com/office/drawing/2014/main" val="437362852"/>
                    </a:ext>
                  </a:extLst>
                </a:gridCol>
                <a:gridCol w="1158156">
                  <a:extLst>
                    <a:ext uri="{9D8B030D-6E8A-4147-A177-3AD203B41FA5}">
                      <a16:colId xmlns:a16="http://schemas.microsoft.com/office/drawing/2014/main" val="1866029032"/>
                    </a:ext>
                  </a:extLst>
                </a:gridCol>
                <a:gridCol w="1158156">
                  <a:extLst>
                    <a:ext uri="{9D8B030D-6E8A-4147-A177-3AD203B41FA5}">
                      <a16:colId xmlns:a16="http://schemas.microsoft.com/office/drawing/2014/main" val="1739676871"/>
                    </a:ext>
                  </a:extLst>
                </a:gridCol>
                <a:gridCol w="1158156">
                  <a:extLst>
                    <a:ext uri="{9D8B030D-6E8A-4147-A177-3AD203B41FA5}">
                      <a16:colId xmlns:a16="http://schemas.microsoft.com/office/drawing/2014/main" val="767708088"/>
                    </a:ext>
                  </a:extLst>
                </a:gridCol>
                <a:gridCol w="1158156">
                  <a:extLst>
                    <a:ext uri="{9D8B030D-6E8A-4147-A177-3AD203B41FA5}">
                      <a16:colId xmlns:a16="http://schemas.microsoft.com/office/drawing/2014/main" val="28161006"/>
                    </a:ext>
                  </a:extLst>
                </a:gridCol>
                <a:gridCol w="1158156">
                  <a:extLst>
                    <a:ext uri="{9D8B030D-6E8A-4147-A177-3AD203B41FA5}">
                      <a16:colId xmlns:a16="http://schemas.microsoft.com/office/drawing/2014/main" val="270790376"/>
                    </a:ext>
                  </a:extLst>
                </a:gridCol>
              </a:tblGrid>
              <a:tr h="1036119">
                <a:tc>
                  <a:txBody>
                    <a:bodyPr/>
                    <a:lstStyle/>
                    <a:p>
                      <a:r>
                        <a:rPr lang="en-US" sz="1200" b="0">
                          <a:latin typeface="Arial" panose="020B0604020202020204" pitchFamily="34" charset="0"/>
                          <a:cs typeface="Arial" panose="020B0604020202020204" pitchFamily="34" charset="0"/>
                        </a:rPr>
                        <a:t>Survey distributed </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on email </a:t>
                      </a:r>
                    </a:p>
                  </a:txBody>
                  <a:tcPr/>
                </a:tc>
                <a:tc>
                  <a:txBody>
                    <a:bodyPr/>
                    <a:lstStyle/>
                    <a:p>
                      <a:r>
                        <a:rPr lang="en-US" sz="1200" b="0">
                          <a:latin typeface="Arial" panose="020B0604020202020204" pitchFamily="34" charset="0"/>
                          <a:cs typeface="Arial" panose="020B0604020202020204" pitchFamily="34" charset="0"/>
                        </a:rPr>
                        <a:t>Drop in event/stall:</a:t>
                      </a:r>
                      <a:br>
                        <a:rPr lang="en-US" sz="1200" b="0">
                          <a:latin typeface="Arial" panose="020B0604020202020204" pitchFamily="34" charset="0"/>
                          <a:cs typeface="Arial" panose="020B0604020202020204" pitchFamily="34" charset="0"/>
                        </a:rPr>
                      </a:br>
                      <a:r>
                        <a:rPr lang="en-US" sz="1200" b="0">
                          <a:latin typeface="Arial" panose="020B0604020202020204" pitchFamily="34" charset="0"/>
                          <a:cs typeface="Arial" panose="020B0604020202020204" pitchFamily="34" charset="0"/>
                        </a:rPr>
                        <a:t>face to face</a:t>
                      </a:r>
                    </a:p>
                  </a:txBody>
                  <a:tcPr/>
                </a:tc>
                <a:tc>
                  <a:txBody>
                    <a:bodyPr/>
                    <a:lstStyle/>
                    <a:p>
                      <a:r>
                        <a:rPr lang="en-US" sz="1200" b="0">
                          <a:latin typeface="Arial" panose="020B0604020202020204" pitchFamily="34" charset="0"/>
                          <a:cs typeface="Arial" panose="020B0604020202020204" pitchFamily="34" charset="0"/>
                        </a:rPr>
                        <a:t>Attendance at meeting: short agenda slot</a:t>
                      </a:r>
                    </a:p>
                  </a:txBody>
                  <a:tcPr/>
                </a:tc>
                <a:tc>
                  <a:txBody>
                    <a:bodyPr/>
                    <a:lstStyle/>
                    <a:p>
                      <a:r>
                        <a:rPr lang="en-US" sz="1200" b="0">
                          <a:latin typeface="Arial" panose="020B0604020202020204" pitchFamily="34" charset="0"/>
                          <a:cs typeface="Arial" panose="020B0604020202020204" pitchFamily="34" charset="0"/>
                        </a:rPr>
                        <a:t>Presentation and feedback: Start Well Team</a:t>
                      </a:r>
                    </a:p>
                  </a:txBody>
                  <a:tcPr/>
                </a:tc>
                <a:tc>
                  <a:txBody>
                    <a:bodyPr/>
                    <a:lstStyle/>
                    <a:p>
                      <a:r>
                        <a:rPr lang="en-US" sz="1200" b="0">
                          <a:latin typeface="Arial" panose="020B0604020202020204" pitchFamily="34" charset="0"/>
                          <a:cs typeface="Arial" panose="020B0604020202020204" pitchFamily="34" charset="0"/>
                        </a:rPr>
                        <a:t>Presentation and feedback: commissioned</a:t>
                      </a:r>
                    </a:p>
                  </a:txBody>
                  <a:tcPr/>
                </a:tc>
                <a:tc>
                  <a:txBody>
                    <a:bodyPr/>
                    <a:lstStyle/>
                    <a:p>
                      <a:r>
                        <a:rPr lang="en-US" sz="1200" b="0">
                          <a:latin typeface="Arial" panose="020B0604020202020204" pitchFamily="34" charset="0"/>
                          <a:cs typeface="Arial" panose="020B0604020202020204" pitchFamily="34" charset="0"/>
                        </a:rPr>
                        <a:t>Small group discussion online</a:t>
                      </a:r>
                    </a:p>
                  </a:txBody>
                  <a:tcPr/>
                </a:tc>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Small group discussion: face to face</a:t>
                      </a:r>
                    </a:p>
                  </a:txBody>
                  <a:tcPr/>
                </a:tc>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Interactive workshop: Start Well Team</a:t>
                      </a:r>
                    </a:p>
                    <a:p>
                      <a:endParaRPr lang="en-US" sz="1200" b="0">
                        <a:latin typeface="Arial" panose="020B0604020202020204" pitchFamily="34" charset="0"/>
                        <a:cs typeface="Arial" panose="020B0604020202020204" pitchFamily="34" charset="0"/>
                      </a:endParaRPr>
                    </a:p>
                  </a:txBody>
                  <a:tcPr/>
                </a:tc>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Interactive workshop: commissioned</a:t>
                      </a:r>
                    </a:p>
                    <a:p>
                      <a:endParaRPr lang="en-US" sz="1200" b="0">
                        <a:latin typeface="Arial" panose="020B0604020202020204" pitchFamily="34" charset="0"/>
                        <a:cs typeface="Arial" panose="020B0604020202020204" pitchFamily="34" charset="0"/>
                      </a:endParaRPr>
                    </a:p>
                  </a:txBody>
                  <a:tcPr/>
                </a:tc>
                <a:tc>
                  <a:txBody>
                    <a:bodyPr/>
                    <a:lstStyle/>
                    <a:p>
                      <a:r>
                        <a:rPr lang="en-US" sz="1200" b="0">
                          <a:latin typeface="Arial" panose="020B0604020202020204" pitchFamily="34" charset="0"/>
                          <a:cs typeface="Arial" panose="020B0604020202020204" pitchFamily="34" charset="0"/>
                        </a:rPr>
                        <a:t>Telephone / online interviews</a:t>
                      </a:r>
                    </a:p>
                  </a:txBody>
                  <a:tcPr/>
                </a:tc>
                <a:extLst>
                  <a:ext uri="{0D108BD9-81ED-4DB2-BD59-A6C34878D82A}">
                    <a16:rowId xmlns:a16="http://schemas.microsoft.com/office/drawing/2014/main" val="3696973397"/>
                  </a:ext>
                </a:extLst>
              </a:tr>
            </a:tbl>
          </a:graphicData>
        </a:graphic>
      </p:graphicFrame>
      <p:sp>
        <p:nvSpPr>
          <p:cNvPr id="5" name="Pentagon 20">
            <a:extLst>
              <a:ext uri="{FF2B5EF4-FFF2-40B4-BE49-F238E27FC236}">
                <a16:creationId xmlns:a16="http://schemas.microsoft.com/office/drawing/2014/main" id="{04B45848-EE5B-5E6F-816D-E670D32852A5}"/>
              </a:ext>
            </a:extLst>
          </p:cNvPr>
          <p:cNvSpPr/>
          <p:nvPr/>
        </p:nvSpPr>
        <p:spPr>
          <a:xfrm>
            <a:off x="351692" y="2806694"/>
            <a:ext cx="11481073" cy="391886"/>
          </a:xfrm>
          <a:prstGeom prst="homePlate">
            <a:avLst/>
          </a:prstGeom>
          <a:solidFill>
            <a:srgbClr val="1B9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Light engagement </a:t>
            </a: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Deeper engagement</a:t>
            </a:r>
          </a:p>
        </p:txBody>
      </p:sp>
      <p:pic>
        <p:nvPicPr>
          <p:cNvPr id="6" name="Graphic 5" descr="Clipboard with solid fill">
            <a:extLst>
              <a:ext uri="{FF2B5EF4-FFF2-40B4-BE49-F238E27FC236}">
                <a16:creationId xmlns:a16="http://schemas.microsoft.com/office/drawing/2014/main" id="{8433C6A9-4B3C-2C93-1CF4-34F7AD93BDE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981" y="4361336"/>
            <a:ext cx="914400" cy="914400"/>
          </a:xfrm>
          <a:prstGeom prst="rect">
            <a:avLst/>
          </a:prstGeom>
        </p:spPr>
      </p:pic>
      <p:pic>
        <p:nvPicPr>
          <p:cNvPr id="7" name="Graphic 6" descr="Online meeting with solid fill">
            <a:extLst>
              <a:ext uri="{FF2B5EF4-FFF2-40B4-BE49-F238E27FC236}">
                <a16:creationId xmlns:a16="http://schemas.microsoft.com/office/drawing/2014/main" id="{9852C0A5-59DA-248B-F75F-CD2D16D6CFF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78723" y="4450632"/>
            <a:ext cx="914400" cy="914400"/>
          </a:xfrm>
          <a:prstGeom prst="rect">
            <a:avLst/>
          </a:prstGeom>
        </p:spPr>
      </p:pic>
      <p:pic>
        <p:nvPicPr>
          <p:cNvPr id="8" name="Graphic 7" descr="Users with solid fill">
            <a:extLst>
              <a:ext uri="{FF2B5EF4-FFF2-40B4-BE49-F238E27FC236}">
                <a16:creationId xmlns:a16="http://schemas.microsoft.com/office/drawing/2014/main" id="{E270831B-10D0-0564-80E5-CD7B7A23E8C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55950" y="4400405"/>
            <a:ext cx="914400" cy="914400"/>
          </a:xfrm>
          <a:prstGeom prst="rect">
            <a:avLst/>
          </a:prstGeom>
        </p:spPr>
      </p:pic>
      <p:pic>
        <p:nvPicPr>
          <p:cNvPr id="9" name="Graphic 8" descr="Meeting with solid fill">
            <a:extLst>
              <a:ext uri="{FF2B5EF4-FFF2-40B4-BE49-F238E27FC236}">
                <a16:creationId xmlns:a16="http://schemas.microsoft.com/office/drawing/2014/main" id="{10418526-A9DF-88AE-BF24-69D9AE467D6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74174" y="4373788"/>
            <a:ext cx="914400" cy="914400"/>
          </a:xfrm>
          <a:prstGeom prst="rect">
            <a:avLst/>
          </a:prstGeom>
        </p:spPr>
      </p:pic>
      <p:pic>
        <p:nvPicPr>
          <p:cNvPr id="10" name="Graphic 9" descr="Boardroom with solid fill">
            <a:extLst>
              <a:ext uri="{FF2B5EF4-FFF2-40B4-BE49-F238E27FC236}">
                <a16:creationId xmlns:a16="http://schemas.microsoft.com/office/drawing/2014/main" id="{C7F509DF-9286-6BB9-F61E-D2B796ACA47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8838" y="4396921"/>
            <a:ext cx="914400" cy="914400"/>
          </a:xfrm>
          <a:prstGeom prst="rect">
            <a:avLst/>
          </a:prstGeom>
        </p:spPr>
      </p:pic>
      <p:pic>
        <p:nvPicPr>
          <p:cNvPr id="12" name="Graphic 11" descr="Kiosk with solid fill">
            <a:extLst>
              <a:ext uri="{FF2B5EF4-FFF2-40B4-BE49-F238E27FC236}">
                <a16:creationId xmlns:a16="http://schemas.microsoft.com/office/drawing/2014/main" id="{FB2401A2-5F5F-430C-F81B-BDF947A6B9E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66023" y="4373788"/>
            <a:ext cx="914400" cy="914400"/>
          </a:xfrm>
          <a:prstGeom prst="rect">
            <a:avLst/>
          </a:prstGeom>
        </p:spPr>
      </p:pic>
      <p:pic>
        <p:nvPicPr>
          <p:cNvPr id="13" name="Graphic 12" descr="Teacher with solid fill">
            <a:extLst>
              <a:ext uri="{FF2B5EF4-FFF2-40B4-BE49-F238E27FC236}">
                <a16:creationId xmlns:a16="http://schemas.microsoft.com/office/drawing/2014/main" id="{6CA5993F-C66A-FE30-F429-B7A07CF4D6F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99437" y="4373788"/>
            <a:ext cx="914400" cy="914400"/>
          </a:xfrm>
          <a:prstGeom prst="rect">
            <a:avLst/>
          </a:prstGeom>
        </p:spPr>
      </p:pic>
      <p:pic>
        <p:nvPicPr>
          <p:cNvPr id="14" name="Graphic 13" descr="Teacher outline">
            <a:extLst>
              <a:ext uri="{FF2B5EF4-FFF2-40B4-BE49-F238E27FC236}">
                <a16:creationId xmlns:a16="http://schemas.microsoft.com/office/drawing/2014/main" id="{CE70511E-2E5F-A4EA-EB09-6AF330E95A24}"/>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83940" y="4400405"/>
            <a:ext cx="914400" cy="914400"/>
          </a:xfrm>
          <a:prstGeom prst="rect">
            <a:avLst/>
          </a:prstGeom>
        </p:spPr>
      </p:pic>
      <p:pic>
        <p:nvPicPr>
          <p:cNvPr id="15" name="Graphic 14" descr="Boardroom outline">
            <a:extLst>
              <a:ext uri="{FF2B5EF4-FFF2-40B4-BE49-F238E27FC236}">
                <a16:creationId xmlns:a16="http://schemas.microsoft.com/office/drawing/2014/main" id="{B0FEED3E-85B7-44FD-3257-05C66A89AFA9}"/>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543180" y="4391127"/>
            <a:ext cx="914400" cy="914400"/>
          </a:xfrm>
          <a:prstGeom prst="rect">
            <a:avLst/>
          </a:prstGeom>
        </p:spPr>
      </p:pic>
      <p:pic>
        <p:nvPicPr>
          <p:cNvPr id="16" name="Graphic 15" descr="Speaker phone with solid fill">
            <a:extLst>
              <a:ext uri="{FF2B5EF4-FFF2-40B4-BE49-F238E27FC236}">
                <a16:creationId xmlns:a16="http://schemas.microsoft.com/office/drawing/2014/main" id="{8CA1C6BF-55B0-DDC5-E5A1-D662C7C5F169}"/>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628351" y="4345382"/>
            <a:ext cx="914400" cy="914400"/>
          </a:xfrm>
          <a:prstGeom prst="rect">
            <a:avLst/>
          </a:prstGeom>
        </p:spPr>
      </p:pic>
      <p:sp>
        <p:nvSpPr>
          <p:cNvPr id="11" name="Pentagon 20">
            <a:extLst>
              <a:ext uri="{FF2B5EF4-FFF2-40B4-BE49-F238E27FC236}">
                <a16:creationId xmlns:a16="http://schemas.microsoft.com/office/drawing/2014/main" id="{60B96ADF-8A36-D8BD-D6D6-8146979F2CD7}"/>
              </a:ext>
            </a:extLst>
          </p:cNvPr>
          <p:cNvSpPr/>
          <p:nvPr/>
        </p:nvSpPr>
        <p:spPr>
          <a:xfrm>
            <a:off x="6408420" y="5427999"/>
            <a:ext cx="5346698" cy="728367"/>
          </a:xfrm>
          <a:prstGeom prst="roundRect">
            <a:avLst>
              <a:gd name="adj" fmla="val 2274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type of engagement will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on groups with protected characteristics </a:t>
            </a:r>
            <a:r>
              <a:rPr lang="en-US" sz="1200" b="1" dirty="0">
                <a:solidFill>
                  <a:prstClr val="black"/>
                </a:solidFill>
                <a:latin typeface="Arial" panose="020B0604020202020204" pitchFamily="34" charset="0"/>
                <a:cs typeface="Arial" panose="020B0604020202020204" pitchFamily="34" charset="0"/>
              </a:rPr>
              <a:t>and those identified by the IIA as potentially being more impacted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understand their views and impact of the options in a meaningful way</a:t>
            </a:r>
          </a:p>
        </p:txBody>
      </p:sp>
      <p:sp>
        <p:nvSpPr>
          <p:cNvPr id="21" name="Pentagon 20">
            <a:extLst>
              <a:ext uri="{FF2B5EF4-FFF2-40B4-BE49-F238E27FC236}">
                <a16:creationId xmlns:a16="http://schemas.microsoft.com/office/drawing/2014/main" id="{8AE32B48-6071-06E9-4F60-D619AD1E49BF}"/>
              </a:ext>
            </a:extLst>
          </p:cNvPr>
          <p:cNvSpPr/>
          <p:nvPr/>
        </p:nvSpPr>
        <p:spPr>
          <a:xfrm>
            <a:off x="351693" y="5387050"/>
            <a:ext cx="4913728" cy="728367"/>
          </a:xfrm>
          <a:prstGeom prst="roundRect">
            <a:avLst>
              <a:gd name="adj" fmla="val 2274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type of engagement will be </a:t>
            </a: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promoted widely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allow </a:t>
            </a: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range of people to participate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the consultation and give their views</a:t>
            </a:r>
          </a:p>
        </p:txBody>
      </p:sp>
    </p:spTree>
    <p:extLst>
      <p:ext uri="{BB962C8B-B14F-4D97-AF65-F5344CB8AC3E}">
        <p14:creationId xmlns:p14="http://schemas.microsoft.com/office/powerpoint/2010/main" val="1601227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44E19-DDE0-155C-2788-8E95C0C00122}"/>
              </a:ext>
            </a:extLst>
          </p:cNvPr>
          <p:cNvSpPr>
            <a:spLocks noGrp="1"/>
          </p:cNvSpPr>
          <p:nvPr>
            <p:ph type="body" sz="quarter" idx="10"/>
          </p:nvPr>
        </p:nvSpPr>
        <p:spPr>
          <a:xfrm>
            <a:off x="1570942" y="2664299"/>
            <a:ext cx="6562965" cy="764701"/>
          </a:xfrm>
        </p:spPr>
        <p:txBody>
          <a:bodyPr/>
          <a:lstStyle/>
          <a:p>
            <a:r>
              <a:rPr lang="en-GB" b="1"/>
              <a:t>Next steps</a:t>
            </a:r>
          </a:p>
        </p:txBody>
      </p:sp>
    </p:spTree>
    <p:extLst>
      <p:ext uri="{BB962C8B-B14F-4D97-AF65-F5344CB8AC3E}">
        <p14:creationId xmlns:p14="http://schemas.microsoft.com/office/powerpoint/2010/main" val="3091871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23329" y="400576"/>
            <a:ext cx="7926328" cy="645935"/>
          </a:xfrm>
        </p:spPr>
        <p:txBody>
          <a:bodyPr/>
          <a:lstStyle/>
          <a:p>
            <a:r>
              <a:rPr lang="en-US" sz="2400" b="1" dirty="0"/>
              <a:t>Next Steps</a:t>
            </a:r>
            <a:endParaRPr lang="en-GB" sz="2400" b="1" dirty="0"/>
          </a:p>
        </p:txBody>
      </p:sp>
      <p:sp>
        <p:nvSpPr>
          <p:cNvPr id="3" name="Rounded Rectangle 3">
            <a:extLst>
              <a:ext uri="{FF2B5EF4-FFF2-40B4-BE49-F238E27FC236}">
                <a16:creationId xmlns:a16="http://schemas.microsoft.com/office/drawing/2014/main" id="{CFB718CD-8DF3-6B63-FB24-004DC9EA20A0}"/>
              </a:ext>
            </a:extLst>
          </p:cNvPr>
          <p:cNvSpPr/>
          <p:nvPr/>
        </p:nvSpPr>
        <p:spPr>
          <a:xfrm>
            <a:off x="2852056" y="1255021"/>
            <a:ext cx="8958943" cy="1145280"/>
          </a:xfrm>
          <a:prstGeom prst="roundRect">
            <a:avLst>
              <a:gd name="adj" fmla="val 13798"/>
            </a:avLst>
          </a:prstGeom>
          <a:solidFill>
            <a:schemeClr val="accent1">
              <a:lumMod val="20000"/>
              <a:lumOff val="80000"/>
            </a:schemeClr>
          </a:solidFill>
          <a:ln w="12700" cap="flat" cmpd="sng" algn="ctr">
            <a:solidFill>
              <a:srgbClr val="6059A3"/>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
                <a:srgbClr val="6059A3"/>
              </a:buClr>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We would welcome your support and suggestions in terms of who we should reach out to and are very happy to come along to meetings and events </a:t>
            </a:r>
            <a:b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b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6059A3"/>
              </a:buClr>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Please share the opportunity to take part in the consultation with your networks</a:t>
            </a:r>
          </a:p>
        </p:txBody>
      </p:sp>
      <p:sp>
        <p:nvSpPr>
          <p:cNvPr id="5" name="Rectangle: Rounded Corners 4">
            <a:extLst>
              <a:ext uri="{FF2B5EF4-FFF2-40B4-BE49-F238E27FC236}">
                <a16:creationId xmlns:a16="http://schemas.microsoft.com/office/drawing/2014/main" id="{E1CD84CF-0599-8D7C-3150-887C602088CB}"/>
              </a:ext>
            </a:extLst>
          </p:cNvPr>
          <p:cNvSpPr/>
          <p:nvPr/>
        </p:nvSpPr>
        <p:spPr>
          <a:xfrm>
            <a:off x="1013216" y="1255021"/>
            <a:ext cx="1762640" cy="1145279"/>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Consultation input</a:t>
            </a:r>
          </a:p>
        </p:txBody>
      </p:sp>
      <p:sp>
        <p:nvSpPr>
          <p:cNvPr id="6" name="Rectangle: Rounded Corners 5">
            <a:extLst>
              <a:ext uri="{FF2B5EF4-FFF2-40B4-BE49-F238E27FC236}">
                <a16:creationId xmlns:a16="http://schemas.microsoft.com/office/drawing/2014/main" id="{E82341DD-85CE-B02B-5E39-41B84D9E65EE}"/>
              </a:ext>
            </a:extLst>
          </p:cNvPr>
          <p:cNvSpPr/>
          <p:nvPr/>
        </p:nvSpPr>
        <p:spPr>
          <a:xfrm>
            <a:off x="1013215" y="2473454"/>
            <a:ext cx="1762640" cy="2073729"/>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Evaluating responses to the consultation </a:t>
            </a:r>
          </a:p>
        </p:txBody>
      </p:sp>
      <p:sp>
        <p:nvSpPr>
          <p:cNvPr id="7" name="Rectangle: Rounded Corners 6">
            <a:extLst>
              <a:ext uri="{FF2B5EF4-FFF2-40B4-BE49-F238E27FC236}">
                <a16:creationId xmlns:a16="http://schemas.microsoft.com/office/drawing/2014/main" id="{237F4F08-BE1F-F348-BCAB-FCA5459C433A}"/>
              </a:ext>
            </a:extLst>
          </p:cNvPr>
          <p:cNvSpPr/>
          <p:nvPr/>
        </p:nvSpPr>
        <p:spPr>
          <a:xfrm>
            <a:off x="1013215" y="4656339"/>
            <a:ext cx="1762641" cy="1544188"/>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After consultation</a:t>
            </a:r>
          </a:p>
        </p:txBody>
      </p:sp>
      <p:sp>
        <p:nvSpPr>
          <p:cNvPr id="8" name="Rounded Rectangle 3">
            <a:extLst>
              <a:ext uri="{FF2B5EF4-FFF2-40B4-BE49-F238E27FC236}">
                <a16:creationId xmlns:a16="http://schemas.microsoft.com/office/drawing/2014/main" id="{3D9B9C45-79FE-BB10-7665-118A7872A25A}"/>
              </a:ext>
            </a:extLst>
          </p:cNvPr>
          <p:cNvSpPr/>
          <p:nvPr/>
        </p:nvSpPr>
        <p:spPr>
          <a:xfrm>
            <a:off x="2852055" y="4656339"/>
            <a:ext cx="8958943" cy="1544188"/>
          </a:xfrm>
          <a:prstGeom prst="roundRect">
            <a:avLst>
              <a:gd name="adj" fmla="val 12567"/>
            </a:avLst>
          </a:prstGeom>
          <a:solidFill>
            <a:schemeClr val="accent6">
              <a:lumMod val="20000"/>
              <a:lumOff val="80000"/>
            </a:schemeClr>
          </a:solidFill>
          <a:ln w="12700" cap="flat" cmpd="sng" algn="ctr">
            <a:solidFill>
              <a:schemeClr val="accent6"/>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
                <a:srgbClr val="1B9B9D"/>
              </a:buClr>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Feedback will inform f</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uture decision-making, the next steps and how plans would be implemented. </a:t>
            </a:r>
          </a:p>
          <a:p>
            <a:pPr marL="285750" marR="0" lvl="0" indent="-285750" algn="l" defTabSz="914400" rtl="0" eaLnBrk="1" fontAlgn="auto" latinLnBrk="0" hangingPunct="1">
              <a:lnSpc>
                <a:spcPct val="100000"/>
              </a:lnSpc>
              <a:spcBef>
                <a:spcPts val="0"/>
              </a:spcBef>
              <a:spcAft>
                <a:spcPts val="0"/>
              </a:spcAft>
              <a:buClr>
                <a:srgbClr val="1B9B9D"/>
              </a:buClr>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1B9B9D"/>
              </a:buClr>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consultation, we expect NCL ICB Board, on behalf of NCL Integrated Care System and alongside NHS England who commission neonatal and specialist surgical services for children, after consideration of the consultation outcome, to make a decision by the end of 2024 or early 2025. </a:t>
            </a:r>
          </a:p>
        </p:txBody>
      </p:sp>
      <p:sp>
        <p:nvSpPr>
          <p:cNvPr id="9" name="Rounded Rectangle 3">
            <a:extLst>
              <a:ext uri="{FF2B5EF4-FFF2-40B4-BE49-F238E27FC236}">
                <a16:creationId xmlns:a16="http://schemas.microsoft.com/office/drawing/2014/main" id="{3963E950-8264-D321-3FBE-CFE74ED079AE}"/>
              </a:ext>
            </a:extLst>
          </p:cNvPr>
          <p:cNvSpPr/>
          <p:nvPr/>
        </p:nvSpPr>
        <p:spPr>
          <a:xfrm>
            <a:off x="2852055" y="2509457"/>
            <a:ext cx="8958943" cy="2037726"/>
          </a:xfrm>
          <a:prstGeom prst="roundRect">
            <a:avLst>
              <a:gd name="adj" fmla="val 12579"/>
            </a:avLst>
          </a:pr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are working with an independent partner to evaluate consultation responses.</a:t>
            </a:r>
            <a:b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At our mid-way review we will assess our approach and review demographic information on responses to date.</a:t>
            </a:r>
          </a:p>
          <a:p>
            <a:pPr marL="285750" marR="0" lvl="0" indent="-28575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CA589C"/>
              </a:buClr>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Following the consultation period, we will publish an evaluation of the responses, in a report produced by this independent organisation, this will include who we reached during the consultation.  </a:t>
            </a:r>
          </a:p>
        </p:txBody>
      </p:sp>
    </p:spTree>
    <p:extLst>
      <p:ext uri="{BB962C8B-B14F-4D97-AF65-F5344CB8AC3E}">
        <p14:creationId xmlns:p14="http://schemas.microsoft.com/office/powerpoint/2010/main" val="424436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8F16D34-A7D2-6665-D6D9-0EE73511F014}"/>
              </a:ext>
            </a:extLst>
          </p:cNvPr>
          <p:cNvSpPr/>
          <p:nvPr/>
        </p:nvSpPr>
        <p:spPr>
          <a:xfrm>
            <a:off x="1034385" y="1435969"/>
            <a:ext cx="4617268" cy="4865679"/>
          </a:xfrm>
          <a:prstGeom prst="roundRect">
            <a:avLst>
              <a:gd name="adj" fmla="val 607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North Central London ICS has an ambition to provide services that support the best start in life, both for our residents and for people from neighbouring boroughs and beyond who choose to use our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know that care received at the beginning of life is a powerful force against health inequalities and a catalyst for improved life chances which is why Start Well is a key priority in our Population Health and Integrated Care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Central to the Start Well programme are the needs of pregnant women and people and their babies. We want to ensure our services are in the best position to support families through the life changing journey of pregnancy and birth. </a:t>
            </a:r>
          </a:p>
        </p:txBody>
      </p:sp>
      <p:sp>
        <p:nvSpPr>
          <p:cNvPr id="2" name="Text Placeholder 1">
            <a:extLst>
              <a:ext uri="{FF2B5EF4-FFF2-40B4-BE49-F238E27FC236}">
                <a16:creationId xmlns:a16="http://schemas.microsoft.com/office/drawing/2014/main" id="{F33DF89F-1053-5895-A3B0-E4E7BA4EA0CF}"/>
              </a:ext>
            </a:extLst>
          </p:cNvPr>
          <p:cNvSpPr>
            <a:spLocks noGrp="1"/>
          </p:cNvSpPr>
          <p:nvPr>
            <p:ph type="body" sz="quarter" idx="10"/>
          </p:nvPr>
        </p:nvSpPr>
        <p:spPr>
          <a:xfrm>
            <a:off x="1133536" y="269265"/>
            <a:ext cx="7538024" cy="768404"/>
          </a:xfrm>
        </p:spPr>
        <p:txBody>
          <a:bodyPr/>
          <a:lstStyle/>
          <a:p>
            <a:r>
              <a:rPr lang="en-GB" sz="2000" b="1"/>
              <a:t>The drivers for this programme and the need for change are rooted in our relentless focus on improving outcomes and reducing inequalities within our population</a:t>
            </a:r>
          </a:p>
        </p:txBody>
      </p:sp>
      <p:pic>
        <p:nvPicPr>
          <p:cNvPr id="7" name="Picture 6">
            <a:extLst>
              <a:ext uri="{FF2B5EF4-FFF2-40B4-BE49-F238E27FC236}">
                <a16:creationId xmlns:a16="http://schemas.microsoft.com/office/drawing/2014/main" id="{286BFC0F-0424-CDD7-51BC-E18D894E59E4}"/>
              </a:ext>
            </a:extLst>
          </p:cNvPr>
          <p:cNvPicPr>
            <a:picLocks noChangeAspect="1"/>
          </p:cNvPicPr>
          <p:nvPr/>
        </p:nvPicPr>
        <p:blipFill>
          <a:blip r:embed="rId2"/>
          <a:stretch>
            <a:fillRect/>
          </a:stretch>
        </p:blipFill>
        <p:spPr>
          <a:xfrm>
            <a:off x="5828101" y="2109396"/>
            <a:ext cx="6110642" cy="3336646"/>
          </a:xfrm>
          <a:prstGeom prst="rect">
            <a:avLst/>
          </a:prstGeom>
          <a:ln>
            <a:solidFill>
              <a:schemeClr val="bg2">
                <a:lumMod val="75000"/>
              </a:schemeClr>
            </a:solidFill>
          </a:ln>
        </p:spPr>
      </p:pic>
      <p:sp>
        <p:nvSpPr>
          <p:cNvPr id="9" name="TextBox 8">
            <a:extLst>
              <a:ext uri="{FF2B5EF4-FFF2-40B4-BE49-F238E27FC236}">
                <a16:creationId xmlns:a16="http://schemas.microsoft.com/office/drawing/2014/main" id="{70D7DC7E-570B-64A8-7BED-B377CA3DBD3E}"/>
              </a:ext>
            </a:extLst>
          </p:cNvPr>
          <p:cNvSpPr txBox="1"/>
          <p:nvPr/>
        </p:nvSpPr>
        <p:spPr>
          <a:xfrm>
            <a:off x="870856" y="6517769"/>
            <a:ext cx="890162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https://nclhealthandcare.org.uk/our-working-areas/population-health/</a:t>
            </a:r>
            <a:r>
              <a:rPr kumimoji="0" lang="en-GB" sz="14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p>
        </p:txBody>
      </p:sp>
      <p:sp>
        <p:nvSpPr>
          <p:cNvPr id="10" name="TextBox 9">
            <a:extLst>
              <a:ext uri="{FF2B5EF4-FFF2-40B4-BE49-F238E27FC236}">
                <a16:creationId xmlns:a16="http://schemas.microsoft.com/office/drawing/2014/main" id="{3E984D9F-7C06-46FC-7C15-32086F675524}"/>
              </a:ext>
            </a:extLst>
          </p:cNvPr>
          <p:cNvSpPr txBox="1"/>
          <p:nvPr/>
        </p:nvSpPr>
        <p:spPr>
          <a:xfrm>
            <a:off x="5759521" y="5446042"/>
            <a:ext cx="5329514"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 Central London ICS Population Health and Integrated Care Strategy</a:t>
            </a:r>
          </a:p>
        </p:txBody>
      </p:sp>
    </p:spTree>
    <p:extLst>
      <p:ext uri="{BB962C8B-B14F-4D97-AF65-F5344CB8AC3E}">
        <p14:creationId xmlns:p14="http://schemas.microsoft.com/office/powerpoint/2010/main" val="30338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247E8F-DD26-B252-967C-E69897775D7A}"/>
              </a:ext>
            </a:extLst>
          </p:cNvPr>
          <p:cNvSpPr>
            <a:spLocks noGrp="1"/>
          </p:cNvSpPr>
          <p:nvPr>
            <p:ph type="body" sz="quarter" idx="10"/>
          </p:nvPr>
        </p:nvSpPr>
        <p:spPr>
          <a:xfrm>
            <a:off x="1043578" y="369335"/>
            <a:ext cx="8132384" cy="493376"/>
          </a:xfrm>
        </p:spPr>
        <p:txBody>
          <a:bodyPr/>
          <a:lstStyle/>
          <a:p>
            <a:r>
              <a:rPr lang="en-GB" sz="2400" b="1"/>
              <a:t>The Start Well programme will support us to tackle inequalities and improve population health outcomes</a:t>
            </a:r>
          </a:p>
        </p:txBody>
      </p:sp>
      <p:sp>
        <p:nvSpPr>
          <p:cNvPr id="37" name="Rectangle: Rounded Corners 36">
            <a:extLst>
              <a:ext uri="{FF2B5EF4-FFF2-40B4-BE49-F238E27FC236}">
                <a16:creationId xmlns:a16="http://schemas.microsoft.com/office/drawing/2014/main" id="{33A4F125-3543-35AD-E584-781115FBBB13}"/>
              </a:ext>
            </a:extLst>
          </p:cNvPr>
          <p:cNvSpPr/>
          <p:nvPr/>
        </p:nvSpPr>
        <p:spPr>
          <a:xfrm>
            <a:off x="942263" y="5251723"/>
            <a:ext cx="11089720" cy="936483"/>
          </a:xfrm>
          <a:prstGeom prst="roundRect">
            <a:avLst>
              <a:gd name="adj" fmla="val 1403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
                <a:srgbClr val="CA589C"/>
              </a:buClr>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Arial"/>
              </a:rPr>
              <a:t>The ICS also has a number of other programmes which are aiming to achieve population health improvements and integration of care such as a review into community services, mental health services and the implementation of a Long Term Conditions Locally Commissioned Service for Primary Care. </a:t>
            </a:r>
          </a:p>
        </p:txBody>
      </p:sp>
      <p:sp>
        <p:nvSpPr>
          <p:cNvPr id="38" name="Rectangle: Rounded Corners 37">
            <a:extLst>
              <a:ext uri="{FF2B5EF4-FFF2-40B4-BE49-F238E27FC236}">
                <a16:creationId xmlns:a16="http://schemas.microsoft.com/office/drawing/2014/main" id="{F47FCF1E-9192-D829-B891-49126976066F}"/>
              </a:ext>
            </a:extLst>
          </p:cNvPr>
          <p:cNvSpPr/>
          <p:nvPr/>
        </p:nvSpPr>
        <p:spPr>
          <a:xfrm>
            <a:off x="1043578" y="1416206"/>
            <a:ext cx="2143555" cy="3523784"/>
          </a:xfrm>
          <a:prstGeom prst="roundRect">
            <a:avLst>
              <a:gd name="adj" fmla="val 28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7000"/>
              </a:lnSpc>
              <a:spcBef>
                <a:spcPts val="0"/>
              </a:spcBef>
              <a:spcAft>
                <a:spcPts val="600"/>
              </a:spcAft>
              <a:buClr>
                <a:srgbClr val="CA589C"/>
              </a:buClr>
              <a:buSzTx/>
              <a:buFontTx/>
              <a:buNone/>
              <a:tabLst/>
              <a:defRPr/>
            </a:pPr>
            <a:r>
              <a:rPr kumimoji="0" lang="en-GB" sz="1400" b="1" i="0" u="none" strike="noStrike" kern="1200" cap="none" spc="0" normalizeH="0" baseline="0" noProof="0">
                <a:ln>
                  <a:noFill/>
                </a:ln>
                <a:solidFill>
                  <a:srgbClr val="000000"/>
                </a:solidFill>
                <a:effectLst/>
                <a:uLnTx/>
                <a:uFillTx/>
                <a:latin typeface="Arial"/>
                <a:ea typeface="+mn-ea"/>
                <a:cs typeface="Arial"/>
              </a:rPr>
              <a:t>The Start Well programme was initiated to ensure services are set up to meet population needs and improve outcomes. The drivers for starting the work demonstrate that the programme is key to delivering against our duties around population health improvement and tackling inequalities</a:t>
            </a:r>
          </a:p>
        </p:txBody>
      </p:sp>
      <p:sp>
        <p:nvSpPr>
          <p:cNvPr id="40" name="Rectangle: Rounded Corners 39">
            <a:extLst>
              <a:ext uri="{FF2B5EF4-FFF2-40B4-BE49-F238E27FC236}">
                <a16:creationId xmlns:a16="http://schemas.microsoft.com/office/drawing/2014/main" id="{9B5E9F7E-9A62-B939-5D16-759B8B5E79E6}"/>
              </a:ext>
            </a:extLst>
          </p:cNvPr>
          <p:cNvSpPr/>
          <p:nvPr/>
        </p:nvSpPr>
        <p:spPr>
          <a:xfrm>
            <a:off x="942263" y="1316311"/>
            <a:ext cx="11089720" cy="3779564"/>
          </a:xfrm>
          <a:prstGeom prst="roundRect">
            <a:avLst>
              <a:gd name="adj" fmla="val 283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
                <a:srgbClr val="CA589C"/>
              </a:buClr>
              <a:buSzTx/>
              <a:buFontTx/>
              <a:buNone/>
              <a:tabLst/>
              <a:defRPr/>
            </a:pPr>
            <a:endParaRPr kumimoji="0" lang="en-GB" sz="1400" b="0" i="0" u="none" strike="noStrike" kern="1200" cap="none" spc="0" normalizeH="0" baseline="0" noProof="0">
              <a:ln w="0"/>
              <a:solidFill>
                <a:srgbClr val="6059A3"/>
              </a:solidFill>
              <a:effectLst>
                <a:outerShdw blurRad="38100" dist="25400" dir="5400000" algn="ctr" rotWithShape="0">
                  <a:srgbClr val="6E747A">
                    <a:alpha val="43000"/>
                  </a:srgbClr>
                </a:outerShdw>
              </a:effectLst>
              <a:uLnTx/>
              <a:uFillTx/>
              <a:latin typeface="Arial"/>
              <a:ea typeface="+mn-ea"/>
              <a:cs typeface="Arial"/>
            </a:endParaRPr>
          </a:p>
        </p:txBody>
      </p:sp>
      <p:sp>
        <p:nvSpPr>
          <p:cNvPr id="41" name="Rectangle: Rounded Corners 40">
            <a:extLst>
              <a:ext uri="{FF2B5EF4-FFF2-40B4-BE49-F238E27FC236}">
                <a16:creationId xmlns:a16="http://schemas.microsoft.com/office/drawing/2014/main" id="{E9E4B30A-C7A5-FDA6-FE49-8BD531886B86}"/>
              </a:ext>
            </a:extLst>
          </p:cNvPr>
          <p:cNvSpPr/>
          <p:nvPr/>
        </p:nvSpPr>
        <p:spPr>
          <a:xfrm>
            <a:off x="3779520" y="1557098"/>
            <a:ext cx="8137270" cy="551518"/>
          </a:xfrm>
          <a:prstGeom prst="roundRect">
            <a:avLst>
              <a:gd name="adj" fmla="val 2789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Improving care at the start of life has the potential to have far reaching impacts on overall population health and life outcomes </a:t>
            </a:r>
          </a:p>
        </p:txBody>
      </p:sp>
      <p:sp>
        <p:nvSpPr>
          <p:cNvPr id="59" name="Rectangle: Rounded Corners 58">
            <a:extLst>
              <a:ext uri="{FF2B5EF4-FFF2-40B4-BE49-F238E27FC236}">
                <a16:creationId xmlns:a16="http://schemas.microsoft.com/office/drawing/2014/main" id="{CD928E2B-C61C-4754-A735-CF3CED5677A3}"/>
              </a:ext>
            </a:extLst>
          </p:cNvPr>
          <p:cNvSpPr/>
          <p:nvPr/>
        </p:nvSpPr>
        <p:spPr>
          <a:xfrm>
            <a:off x="3771900" y="2207780"/>
            <a:ext cx="8137270" cy="551518"/>
          </a:xfrm>
          <a:prstGeom prst="roundRect">
            <a:avLst>
              <a:gd name="adj" fmla="val 2789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There is longstanding inequity in service provision across maternity, neonatal and paediatric services – with not everyone having access to the same care as others </a:t>
            </a:r>
          </a:p>
        </p:txBody>
      </p:sp>
      <p:sp>
        <p:nvSpPr>
          <p:cNvPr id="60" name="Rectangle: Rounded Corners 59">
            <a:extLst>
              <a:ext uri="{FF2B5EF4-FFF2-40B4-BE49-F238E27FC236}">
                <a16:creationId xmlns:a16="http://schemas.microsoft.com/office/drawing/2014/main" id="{D8220887-722F-E0E7-D19D-C8A4D50A816F}"/>
              </a:ext>
            </a:extLst>
          </p:cNvPr>
          <p:cNvSpPr/>
          <p:nvPr/>
        </p:nvSpPr>
        <p:spPr>
          <a:xfrm>
            <a:off x="3771900" y="2888904"/>
            <a:ext cx="8137270" cy="551518"/>
          </a:xfrm>
          <a:prstGeom prst="roundRect">
            <a:avLst>
              <a:gd name="adj" fmla="val 2789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quality of services could be improved, and some service users face differential outcomes and experience</a:t>
            </a:r>
          </a:p>
        </p:txBody>
      </p:sp>
      <p:sp>
        <p:nvSpPr>
          <p:cNvPr id="61" name="Rectangle: Rounded Corners 60">
            <a:extLst>
              <a:ext uri="{FF2B5EF4-FFF2-40B4-BE49-F238E27FC236}">
                <a16:creationId xmlns:a16="http://schemas.microsoft.com/office/drawing/2014/main" id="{2E9BE74E-671B-E670-B37D-C2B039B3A8C8}"/>
              </a:ext>
            </a:extLst>
          </p:cNvPr>
          <p:cNvSpPr/>
          <p:nvPr/>
        </p:nvSpPr>
        <p:spPr>
          <a:xfrm>
            <a:off x="3779520" y="3577169"/>
            <a:ext cx="8129652" cy="551518"/>
          </a:xfrm>
          <a:prstGeom prst="roundRect">
            <a:avLst>
              <a:gd name="adj" fmla="val 2789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Our workforce is constrained and, in some instances, our people are working in environments that are not set up for them to provide the best possible patient care</a:t>
            </a:r>
          </a:p>
        </p:txBody>
      </p:sp>
      <p:sp>
        <p:nvSpPr>
          <p:cNvPr id="64" name="Rectangle: Rounded Corners 63">
            <a:extLst>
              <a:ext uri="{FF2B5EF4-FFF2-40B4-BE49-F238E27FC236}">
                <a16:creationId xmlns:a16="http://schemas.microsoft.com/office/drawing/2014/main" id="{1637E732-F90E-5D57-59CC-4633295CFDD7}"/>
              </a:ext>
            </a:extLst>
          </p:cNvPr>
          <p:cNvSpPr/>
          <p:nvPr/>
        </p:nvSpPr>
        <p:spPr>
          <a:xfrm>
            <a:off x="3771900" y="4276870"/>
            <a:ext cx="8137270" cy="551518"/>
          </a:xfrm>
          <a:prstGeom prst="roundRect">
            <a:avLst>
              <a:gd name="adj" fmla="val 2789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Ensuring we are in a position to respond to national reviews and best practice guidance such as the Three Year Delivery Plan for Maternity and Neonatal Care</a:t>
            </a:r>
          </a:p>
        </p:txBody>
      </p:sp>
      <p:pic>
        <p:nvPicPr>
          <p:cNvPr id="72" name="Graphic 71" descr="Arrow Right with solid fill">
            <a:extLst>
              <a:ext uri="{FF2B5EF4-FFF2-40B4-BE49-F238E27FC236}">
                <a16:creationId xmlns:a16="http://schemas.microsoft.com/office/drawing/2014/main" id="{379CC17F-84E1-F202-970A-D6D32AAF16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7137" y="1557098"/>
            <a:ext cx="517865" cy="517865"/>
          </a:xfrm>
          <a:prstGeom prst="rect">
            <a:avLst/>
          </a:prstGeom>
        </p:spPr>
      </p:pic>
      <p:pic>
        <p:nvPicPr>
          <p:cNvPr id="73" name="Graphic 72" descr="Arrow Right with solid fill">
            <a:extLst>
              <a:ext uri="{FF2B5EF4-FFF2-40B4-BE49-F238E27FC236}">
                <a16:creationId xmlns:a16="http://schemas.microsoft.com/office/drawing/2014/main" id="{3CD1DB65-7D4F-3E8A-DEB0-0D28A5AFB8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7136" y="2211710"/>
            <a:ext cx="517865" cy="517865"/>
          </a:xfrm>
          <a:prstGeom prst="rect">
            <a:avLst/>
          </a:prstGeom>
        </p:spPr>
      </p:pic>
      <p:pic>
        <p:nvPicPr>
          <p:cNvPr id="74" name="Graphic 73" descr="Arrow Right with solid fill">
            <a:extLst>
              <a:ext uri="{FF2B5EF4-FFF2-40B4-BE49-F238E27FC236}">
                <a16:creationId xmlns:a16="http://schemas.microsoft.com/office/drawing/2014/main" id="{01EDACCC-C698-0B81-34F7-9BF0A5214D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7134" y="2902852"/>
            <a:ext cx="517865" cy="517865"/>
          </a:xfrm>
          <a:prstGeom prst="rect">
            <a:avLst/>
          </a:prstGeom>
        </p:spPr>
      </p:pic>
      <p:pic>
        <p:nvPicPr>
          <p:cNvPr id="75" name="Graphic 74" descr="Arrow Right with solid fill">
            <a:extLst>
              <a:ext uri="{FF2B5EF4-FFF2-40B4-BE49-F238E27FC236}">
                <a16:creationId xmlns:a16="http://schemas.microsoft.com/office/drawing/2014/main" id="{43726FA2-C952-F4E9-52BD-1E24473239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7135" y="3593995"/>
            <a:ext cx="517865" cy="517865"/>
          </a:xfrm>
          <a:prstGeom prst="rect">
            <a:avLst/>
          </a:prstGeom>
        </p:spPr>
      </p:pic>
      <p:pic>
        <p:nvPicPr>
          <p:cNvPr id="76" name="Graphic 75" descr="Arrow Right with solid fill">
            <a:extLst>
              <a:ext uri="{FF2B5EF4-FFF2-40B4-BE49-F238E27FC236}">
                <a16:creationId xmlns:a16="http://schemas.microsoft.com/office/drawing/2014/main" id="{91F3AD1E-C5BC-BAB8-2176-7850A4FB2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0500" y="4294834"/>
            <a:ext cx="517865" cy="517865"/>
          </a:xfrm>
          <a:prstGeom prst="rect">
            <a:avLst/>
          </a:prstGeom>
        </p:spPr>
      </p:pic>
    </p:spTree>
    <p:extLst>
      <p:ext uri="{BB962C8B-B14F-4D97-AF65-F5344CB8AC3E}">
        <p14:creationId xmlns:p14="http://schemas.microsoft.com/office/powerpoint/2010/main" val="360526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AA571025-C06F-F557-C49E-8938C941C6C9}"/>
              </a:ext>
            </a:extLst>
          </p:cNvPr>
          <p:cNvSpPr txBox="1">
            <a:spLocks/>
          </p:cNvSpPr>
          <p:nvPr/>
        </p:nvSpPr>
        <p:spPr>
          <a:xfrm>
            <a:off x="460800" y="404795"/>
            <a:ext cx="11252779" cy="712800"/>
          </a:xfrm>
          <a:prstGeom prst="rect">
            <a:avLst/>
          </a:prstGeom>
        </p:spPr>
        <p:txBody>
          <a:bodyPr vert="horz" lIns="90000" tIns="46800" rIns="90000" bIns="46800" anchor="t"/>
          <a:lstStyle>
            <a:lvl1pPr marL="0" indent="0" algn="l" defTabSz="914400" rtl="0" eaLnBrk="1" latinLnBrk="0" hangingPunct="1">
              <a:lnSpc>
                <a:spcPct val="90000"/>
              </a:lnSpc>
              <a:spcBef>
                <a:spcPts val="1000"/>
              </a:spcBef>
              <a:buFont typeface="Arial" panose="020B0604020202020204" pitchFamily="34" charset="0"/>
              <a:buNone/>
              <a:defRPr sz="4000" kern="1200" baseline="0">
                <a:solidFill>
                  <a:srgbClr val="4D4D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4D4D4C"/>
              </a:solidFill>
              <a:effectLst/>
              <a:uLnTx/>
              <a:uFillTx/>
              <a:latin typeface="Mulish"/>
              <a:ea typeface="+mn-ea"/>
              <a:cs typeface="Arial" panose="020B0604020202020204" pitchFamily="34" charset="0"/>
            </a:endParaRPr>
          </a:p>
        </p:txBody>
      </p:sp>
      <p:sp>
        <p:nvSpPr>
          <p:cNvPr id="11" name="Shape">
            <a:extLst>
              <a:ext uri="{FF2B5EF4-FFF2-40B4-BE49-F238E27FC236}">
                <a16:creationId xmlns:a16="http://schemas.microsoft.com/office/drawing/2014/main" id="{1CF5C9C1-E573-63DA-E658-DB8713F17BBB}"/>
              </a:ext>
            </a:extLst>
          </p:cNvPr>
          <p:cNvSpPr/>
          <p:nvPr/>
        </p:nvSpPr>
        <p:spPr>
          <a:xfrm>
            <a:off x="1615872" y="1608227"/>
            <a:ext cx="839114" cy="1216022"/>
          </a:xfrm>
          <a:custGeom>
            <a:avLst/>
            <a:gdLst/>
            <a:ahLst/>
            <a:cxnLst>
              <a:cxn ang="0">
                <a:pos x="wd2" y="hd2"/>
              </a:cxn>
              <a:cxn ang="5400000">
                <a:pos x="wd2" y="hd2"/>
              </a:cxn>
              <a:cxn ang="10800000">
                <a:pos x="wd2" y="hd2"/>
              </a:cxn>
              <a:cxn ang="16200000">
                <a:pos x="wd2" y="hd2"/>
              </a:cxn>
            </a:cxnLst>
            <a:rect l="0" t="0" r="r" b="b"/>
            <a:pathLst>
              <a:path w="21600" h="21600" extrusionOk="0">
                <a:moveTo>
                  <a:pt x="15735" y="11318"/>
                </a:moveTo>
                <a:cubicBezTo>
                  <a:pt x="15693" y="5201"/>
                  <a:pt x="8702" y="214"/>
                  <a:pt x="5" y="0"/>
                </a:cubicBezTo>
                <a:cubicBezTo>
                  <a:pt x="121" y="363"/>
                  <a:pt x="186" y="740"/>
                  <a:pt x="186" y="1126"/>
                </a:cubicBezTo>
                <a:cubicBezTo>
                  <a:pt x="186" y="1522"/>
                  <a:pt x="116" y="1901"/>
                  <a:pt x="0" y="2271"/>
                </a:cubicBezTo>
                <a:cubicBezTo>
                  <a:pt x="6916" y="2482"/>
                  <a:pt x="12451" y="6460"/>
                  <a:pt x="12484" y="11331"/>
                </a:cubicBezTo>
                <a:cubicBezTo>
                  <a:pt x="9163" y="11859"/>
                  <a:pt x="6684" y="13926"/>
                  <a:pt x="6684" y="16399"/>
                </a:cubicBezTo>
                <a:cubicBezTo>
                  <a:pt x="6684" y="18874"/>
                  <a:pt x="9163" y="20941"/>
                  <a:pt x="12484" y="21467"/>
                </a:cubicBezTo>
                <a:cubicBezTo>
                  <a:pt x="13019" y="21551"/>
                  <a:pt x="13572" y="21600"/>
                  <a:pt x="14144" y="21600"/>
                </a:cubicBezTo>
                <a:cubicBezTo>
                  <a:pt x="14693" y="21600"/>
                  <a:pt x="15228" y="21555"/>
                  <a:pt x="15740" y="21477"/>
                </a:cubicBezTo>
                <a:cubicBezTo>
                  <a:pt x="19093" y="20967"/>
                  <a:pt x="21600" y="18887"/>
                  <a:pt x="21600" y="16395"/>
                </a:cubicBezTo>
                <a:cubicBezTo>
                  <a:pt x="21600" y="13910"/>
                  <a:pt x="19088" y="11830"/>
                  <a:pt x="15735" y="11318"/>
                </a:cubicBezTo>
                <a:close/>
              </a:path>
            </a:pathLst>
          </a:custGeom>
          <a:solidFill>
            <a:schemeClr val="accent5"/>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12" name="Shape">
            <a:extLst>
              <a:ext uri="{FF2B5EF4-FFF2-40B4-BE49-F238E27FC236}">
                <a16:creationId xmlns:a16="http://schemas.microsoft.com/office/drawing/2014/main" id="{B2D8D188-0088-24C6-63A7-020876B3CB3B}"/>
              </a:ext>
            </a:extLst>
          </p:cNvPr>
          <p:cNvSpPr/>
          <p:nvPr/>
        </p:nvSpPr>
        <p:spPr>
          <a:xfrm>
            <a:off x="10025969" y="3892896"/>
            <a:ext cx="1701108" cy="1775753"/>
          </a:xfrm>
          <a:custGeom>
            <a:avLst/>
            <a:gdLst/>
            <a:ahLst/>
            <a:cxnLst>
              <a:cxn ang="0">
                <a:pos x="wd2" y="hd2"/>
              </a:cxn>
              <a:cxn ang="5400000">
                <a:pos x="wd2" y="hd2"/>
              </a:cxn>
              <a:cxn ang="10800000">
                <a:pos x="wd2" y="hd2"/>
              </a:cxn>
              <a:cxn ang="16200000">
                <a:pos x="wd2" y="hd2"/>
              </a:cxn>
            </a:cxnLst>
            <a:rect l="0" t="0" r="r" b="b"/>
            <a:pathLst>
              <a:path w="21521" h="21525" extrusionOk="0">
                <a:moveTo>
                  <a:pt x="21287" y="2661"/>
                </a:moveTo>
                <a:lnTo>
                  <a:pt x="18745" y="225"/>
                </a:lnTo>
                <a:cubicBezTo>
                  <a:pt x="18432" y="-75"/>
                  <a:pt x="17926" y="-75"/>
                  <a:pt x="17613" y="225"/>
                </a:cubicBezTo>
                <a:cubicBezTo>
                  <a:pt x="17300" y="525"/>
                  <a:pt x="17300" y="1009"/>
                  <a:pt x="17613" y="1309"/>
                </a:cubicBezTo>
                <a:lnTo>
                  <a:pt x="18843" y="2488"/>
                </a:lnTo>
                <a:lnTo>
                  <a:pt x="13780" y="2488"/>
                </a:lnTo>
                <a:cubicBezTo>
                  <a:pt x="9356" y="2488"/>
                  <a:pt x="5761" y="5935"/>
                  <a:pt x="5761" y="10171"/>
                </a:cubicBezTo>
                <a:lnTo>
                  <a:pt x="5761" y="13868"/>
                </a:lnTo>
                <a:cubicBezTo>
                  <a:pt x="5761" y="17046"/>
                  <a:pt x="3232" y="19670"/>
                  <a:pt x="0" y="19987"/>
                </a:cubicBezTo>
                <a:cubicBezTo>
                  <a:pt x="62" y="20244"/>
                  <a:pt x="98" y="20511"/>
                  <a:pt x="98" y="20787"/>
                </a:cubicBezTo>
                <a:cubicBezTo>
                  <a:pt x="98" y="21041"/>
                  <a:pt x="69" y="21286"/>
                  <a:pt x="16" y="21525"/>
                </a:cubicBezTo>
                <a:cubicBezTo>
                  <a:pt x="4124" y="21194"/>
                  <a:pt x="7361" y="17889"/>
                  <a:pt x="7361" y="13870"/>
                </a:cubicBezTo>
                <a:lnTo>
                  <a:pt x="7361" y="10173"/>
                </a:lnTo>
                <a:cubicBezTo>
                  <a:pt x="7361" y="6780"/>
                  <a:pt x="10241" y="4023"/>
                  <a:pt x="13780" y="4023"/>
                </a:cubicBezTo>
                <a:lnTo>
                  <a:pt x="18738" y="4023"/>
                </a:lnTo>
                <a:lnTo>
                  <a:pt x="17508" y="5201"/>
                </a:lnTo>
                <a:cubicBezTo>
                  <a:pt x="17195" y="5501"/>
                  <a:pt x="17195" y="5985"/>
                  <a:pt x="17508" y="6285"/>
                </a:cubicBezTo>
                <a:cubicBezTo>
                  <a:pt x="17664" y="6434"/>
                  <a:pt x="17869" y="6511"/>
                  <a:pt x="18073" y="6511"/>
                </a:cubicBezTo>
                <a:cubicBezTo>
                  <a:pt x="18276" y="6511"/>
                  <a:pt x="18482" y="6437"/>
                  <a:pt x="18637" y="6285"/>
                </a:cubicBezTo>
                <a:lnTo>
                  <a:pt x="21285" y="3749"/>
                </a:lnTo>
                <a:cubicBezTo>
                  <a:pt x="21600" y="3447"/>
                  <a:pt x="21600" y="2961"/>
                  <a:pt x="21287" y="2661"/>
                </a:cubicBezTo>
                <a:close/>
              </a:path>
            </a:pathLst>
          </a:custGeom>
          <a:solidFill>
            <a:schemeClr val="bg1">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13" name="Shape">
            <a:extLst>
              <a:ext uri="{FF2B5EF4-FFF2-40B4-BE49-F238E27FC236}">
                <a16:creationId xmlns:a16="http://schemas.microsoft.com/office/drawing/2014/main" id="{571C34C5-361F-7441-6476-C89050A6020E}"/>
              </a:ext>
            </a:extLst>
          </p:cNvPr>
          <p:cNvSpPr/>
          <p:nvPr/>
        </p:nvSpPr>
        <p:spPr>
          <a:xfrm>
            <a:off x="5480191" y="3299759"/>
            <a:ext cx="1193081" cy="1542710"/>
          </a:xfrm>
          <a:custGeom>
            <a:avLst/>
            <a:gdLst/>
            <a:ahLst/>
            <a:cxnLst>
              <a:cxn ang="0">
                <a:pos x="wd2" y="hd2"/>
              </a:cxn>
              <a:cxn ang="5400000">
                <a:pos x="wd2" y="hd2"/>
              </a:cxn>
              <a:cxn ang="10800000">
                <a:pos x="wd2" y="hd2"/>
              </a:cxn>
              <a:cxn ang="16200000">
                <a:pos x="wd2" y="hd2"/>
              </a:cxn>
            </a:cxnLst>
            <a:rect l="0" t="0" r="r" b="b"/>
            <a:pathLst>
              <a:path w="21600" h="21600" extrusionOk="0">
                <a:moveTo>
                  <a:pt x="21456" y="16624"/>
                </a:moveTo>
                <a:cubicBezTo>
                  <a:pt x="20916" y="14828"/>
                  <a:pt x="18839" y="13489"/>
                  <a:pt x="16353" y="13489"/>
                </a:cubicBezTo>
                <a:cubicBezTo>
                  <a:pt x="13850" y="13489"/>
                  <a:pt x="11763" y="14845"/>
                  <a:pt x="11237" y="16657"/>
                </a:cubicBezTo>
                <a:cubicBezTo>
                  <a:pt x="6281" y="16558"/>
                  <a:pt x="2290" y="13411"/>
                  <a:pt x="2290" y="9555"/>
                </a:cubicBezTo>
                <a:lnTo>
                  <a:pt x="2290" y="8"/>
                </a:lnTo>
                <a:cubicBezTo>
                  <a:pt x="1927" y="71"/>
                  <a:pt x="1547" y="104"/>
                  <a:pt x="1158" y="104"/>
                </a:cubicBezTo>
                <a:cubicBezTo>
                  <a:pt x="759" y="104"/>
                  <a:pt x="373" y="66"/>
                  <a:pt x="0" y="0"/>
                </a:cubicBezTo>
                <a:lnTo>
                  <a:pt x="0" y="9553"/>
                </a:lnTo>
                <a:cubicBezTo>
                  <a:pt x="0" y="14385"/>
                  <a:pt x="5018" y="18324"/>
                  <a:pt x="11233" y="18425"/>
                </a:cubicBezTo>
                <a:cubicBezTo>
                  <a:pt x="11754" y="20241"/>
                  <a:pt x="13847" y="21600"/>
                  <a:pt x="16353" y="21600"/>
                </a:cubicBezTo>
                <a:cubicBezTo>
                  <a:pt x="18872" y="21600"/>
                  <a:pt x="20975" y="20226"/>
                  <a:pt x="21482" y="18395"/>
                </a:cubicBezTo>
                <a:cubicBezTo>
                  <a:pt x="21557" y="18119"/>
                  <a:pt x="21600" y="17836"/>
                  <a:pt x="21600" y="17542"/>
                </a:cubicBezTo>
                <a:cubicBezTo>
                  <a:pt x="21597" y="17228"/>
                  <a:pt x="21544" y="16920"/>
                  <a:pt x="21456" y="16624"/>
                </a:cubicBezTo>
                <a:close/>
              </a:path>
            </a:pathLst>
          </a:custGeom>
          <a:solidFill>
            <a:schemeClr val="bg1">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14" name="Shape">
            <a:extLst>
              <a:ext uri="{FF2B5EF4-FFF2-40B4-BE49-F238E27FC236}">
                <a16:creationId xmlns:a16="http://schemas.microsoft.com/office/drawing/2014/main" id="{AC2286DB-8902-BBF6-0003-ACFB512EF05A}"/>
              </a:ext>
            </a:extLst>
          </p:cNvPr>
          <p:cNvSpPr/>
          <p:nvPr/>
        </p:nvSpPr>
        <p:spPr>
          <a:xfrm>
            <a:off x="4956200" y="1608226"/>
            <a:ext cx="869288" cy="1710208"/>
          </a:xfrm>
          <a:custGeom>
            <a:avLst/>
            <a:gdLst/>
            <a:ahLst/>
            <a:cxnLst>
              <a:cxn ang="0">
                <a:pos x="wd2" y="hd2"/>
              </a:cxn>
              <a:cxn ang="5400000">
                <a:pos x="wd2" y="hd2"/>
              </a:cxn>
              <a:cxn ang="10800000">
                <a:pos x="wd2" y="hd2"/>
              </a:cxn>
              <a:cxn ang="16200000">
                <a:pos x="wd2" y="hd2"/>
              </a:cxn>
            </a:cxnLst>
            <a:rect l="0" t="0" r="r" b="b"/>
            <a:pathLst>
              <a:path w="21600" h="21600" extrusionOk="0">
                <a:moveTo>
                  <a:pt x="15952" y="14368"/>
                </a:moveTo>
                <a:lnTo>
                  <a:pt x="15952" y="8006"/>
                </a:lnTo>
                <a:cubicBezTo>
                  <a:pt x="15952" y="3592"/>
                  <a:pt x="8885" y="0"/>
                  <a:pt x="202" y="0"/>
                </a:cubicBezTo>
                <a:lnTo>
                  <a:pt x="0" y="0"/>
                </a:lnTo>
                <a:cubicBezTo>
                  <a:pt x="112" y="258"/>
                  <a:pt x="175" y="525"/>
                  <a:pt x="175" y="799"/>
                </a:cubicBezTo>
                <a:cubicBezTo>
                  <a:pt x="175" y="1073"/>
                  <a:pt x="112" y="1340"/>
                  <a:pt x="0" y="1597"/>
                </a:cubicBezTo>
                <a:lnTo>
                  <a:pt x="202" y="1597"/>
                </a:lnTo>
                <a:cubicBezTo>
                  <a:pt x="7157" y="1597"/>
                  <a:pt x="12809" y="4473"/>
                  <a:pt x="12809" y="8006"/>
                </a:cubicBezTo>
                <a:lnTo>
                  <a:pt x="12809" y="14373"/>
                </a:lnTo>
                <a:cubicBezTo>
                  <a:pt x="9599" y="14740"/>
                  <a:pt x="7202" y="16196"/>
                  <a:pt x="7202" y="17940"/>
                </a:cubicBezTo>
                <a:cubicBezTo>
                  <a:pt x="7202" y="19683"/>
                  <a:pt x="9599" y="21139"/>
                  <a:pt x="12809" y="21506"/>
                </a:cubicBezTo>
                <a:cubicBezTo>
                  <a:pt x="13321" y="21566"/>
                  <a:pt x="13851" y="21600"/>
                  <a:pt x="14398" y="21600"/>
                </a:cubicBezTo>
                <a:cubicBezTo>
                  <a:pt x="14933" y="21600"/>
                  <a:pt x="15449" y="21568"/>
                  <a:pt x="15952" y="21513"/>
                </a:cubicBezTo>
                <a:cubicBezTo>
                  <a:pt x="19180" y="21153"/>
                  <a:pt x="21600" y="19692"/>
                  <a:pt x="21600" y="17942"/>
                </a:cubicBezTo>
                <a:cubicBezTo>
                  <a:pt x="21600" y="16191"/>
                  <a:pt x="19180" y="14729"/>
                  <a:pt x="15952" y="14368"/>
                </a:cubicBezTo>
                <a:close/>
              </a:path>
            </a:pathLst>
          </a:custGeom>
          <a:solidFill>
            <a:schemeClr val="accent5"/>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15" name="Shape">
            <a:extLst>
              <a:ext uri="{FF2B5EF4-FFF2-40B4-BE49-F238E27FC236}">
                <a16:creationId xmlns:a16="http://schemas.microsoft.com/office/drawing/2014/main" id="{CF370B3A-EBCA-8A72-30CB-FFBE69F2D8AE}"/>
              </a:ext>
            </a:extLst>
          </p:cNvPr>
          <p:cNvSpPr/>
          <p:nvPr/>
        </p:nvSpPr>
        <p:spPr>
          <a:xfrm>
            <a:off x="3741379" y="1373333"/>
            <a:ext cx="1231208" cy="859712"/>
          </a:xfrm>
          <a:custGeom>
            <a:avLst/>
            <a:gdLst/>
            <a:ahLst/>
            <a:cxnLst>
              <a:cxn ang="0">
                <a:pos x="wd2" y="hd2"/>
              </a:cxn>
              <a:cxn ang="5400000">
                <a:pos x="wd2" y="hd2"/>
              </a:cxn>
              <a:cxn ang="10800000">
                <a:pos x="wd2" y="hd2"/>
              </a:cxn>
              <a:cxn ang="16200000">
                <a:pos x="wd2" y="hd2"/>
              </a:cxn>
            </a:cxnLst>
            <a:rect l="0" t="0" r="r" b="b"/>
            <a:pathLst>
              <a:path w="21600" h="21600" extrusionOk="0">
                <a:moveTo>
                  <a:pt x="21473" y="5693"/>
                </a:moveTo>
                <a:cubicBezTo>
                  <a:pt x="20966" y="2438"/>
                  <a:pt x="18940" y="0"/>
                  <a:pt x="16515" y="0"/>
                </a:cubicBezTo>
                <a:cubicBezTo>
                  <a:pt x="14090" y="0"/>
                  <a:pt x="12065" y="2438"/>
                  <a:pt x="11558" y="5693"/>
                </a:cubicBezTo>
                <a:lnTo>
                  <a:pt x="11120" y="5693"/>
                </a:lnTo>
                <a:cubicBezTo>
                  <a:pt x="4993" y="5693"/>
                  <a:pt x="6" y="12829"/>
                  <a:pt x="0" y="21600"/>
                </a:cubicBezTo>
                <a:cubicBezTo>
                  <a:pt x="399" y="21455"/>
                  <a:pt x="818" y="21368"/>
                  <a:pt x="1249" y="21368"/>
                </a:cubicBezTo>
                <a:cubicBezTo>
                  <a:pt x="1582" y="21368"/>
                  <a:pt x="1905" y="21418"/>
                  <a:pt x="2222" y="21505"/>
                </a:cubicBezTo>
                <a:cubicBezTo>
                  <a:pt x="2263" y="14527"/>
                  <a:pt x="6242" y="8866"/>
                  <a:pt x="11123" y="8866"/>
                </a:cubicBezTo>
                <a:lnTo>
                  <a:pt x="11561" y="8866"/>
                </a:lnTo>
                <a:cubicBezTo>
                  <a:pt x="12068" y="12121"/>
                  <a:pt x="14094" y="14559"/>
                  <a:pt x="16519" y="14559"/>
                </a:cubicBezTo>
                <a:cubicBezTo>
                  <a:pt x="18944" y="14559"/>
                  <a:pt x="20969" y="12126"/>
                  <a:pt x="21476" y="8866"/>
                </a:cubicBezTo>
                <a:cubicBezTo>
                  <a:pt x="21556" y="8353"/>
                  <a:pt x="21600" y="7822"/>
                  <a:pt x="21600" y="7277"/>
                </a:cubicBezTo>
                <a:cubicBezTo>
                  <a:pt x="21597" y="6737"/>
                  <a:pt x="21552" y="6206"/>
                  <a:pt x="21473" y="5693"/>
                </a:cubicBezTo>
                <a:close/>
              </a:path>
            </a:pathLst>
          </a:custGeom>
          <a:solidFill>
            <a:schemeClr val="bg1">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16" name="Shape">
            <a:extLst>
              <a:ext uri="{FF2B5EF4-FFF2-40B4-BE49-F238E27FC236}">
                <a16:creationId xmlns:a16="http://schemas.microsoft.com/office/drawing/2014/main" id="{92CC286A-99A0-4550-B481-20D9F189CA9D}"/>
              </a:ext>
            </a:extLst>
          </p:cNvPr>
          <p:cNvSpPr/>
          <p:nvPr/>
        </p:nvSpPr>
        <p:spPr>
          <a:xfrm>
            <a:off x="3271591" y="2215636"/>
            <a:ext cx="842005" cy="1350821"/>
          </a:xfrm>
          <a:custGeom>
            <a:avLst/>
            <a:gdLst/>
            <a:ahLst/>
            <a:cxnLst>
              <a:cxn ang="0">
                <a:pos x="wd2" y="hd2"/>
              </a:cxn>
              <a:cxn ang="5400000">
                <a:pos x="wd2" y="hd2"/>
              </a:cxn>
              <a:cxn ang="10800000">
                <a:pos x="wd2" y="hd2"/>
              </a:cxn>
              <a:cxn ang="16200000">
                <a:pos x="wd2" y="hd2"/>
              </a:cxn>
            </a:cxnLst>
            <a:rect l="0" t="0" r="r" b="b"/>
            <a:pathLst>
              <a:path w="21600" h="21600" extrusionOk="0">
                <a:moveTo>
                  <a:pt x="15588" y="87"/>
                </a:moveTo>
                <a:cubicBezTo>
                  <a:pt x="15129" y="32"/>
                  <a:pt x="14652" y="0"/>
                  <a:pt x="14165" y="0"/>
                </a:cubicBezTo>
                <a:cubicBezTo>
                  <a:pt x="13535" y="0"/>
                  <a:pt x="12923" y="55"/>
                  <a:pt x="12339" y="147"/>
                </a:cubicBezTo>
                <a:cubicBezTo>
                  <a:pt x="9117" y="656"/>
                  <a:pt x="6730" y="2467"/>
                  <a:pt x="6730" y="4634"/>
                </a:cubicBezTo>
                <a:cubicBezTo>
                  <a:pt x="6730" y="6798"/>
                  <a:pt x="9117" y="8613"/>
                  <a:pt x="12339" y="9121"/>
                </a:cubicBezTo>
                <a:lnTo>
                  <a:pt x="12339" y="11473"/>
                </a:lnTo>
                <a:cubicBezTo>
                  <a:pt x="12339" y="15778"/>
                  <a:pt x="6930" y="19312"/>
                  <a:pt x="125" y="19572"/>
                </a:cubicBezTo>
                <a:cubicBezTo>
                  <a:pt x="209" y="19846"/>
                  <a:pt x="255" y="20129"/>
                  <a:pt x="255" y="20418"/>
                </a:cubicBezTo>
                <a:cubicBezTo>
                  <a:pt x="255" y="20829"/>
                  <a:pt x="162" y="21222"/>
                  <a:pt x="0" y="21600"/>
                </a:cubicBezTo>
                <a:cubicBezTo>
                  <a:pt x="8654" y="21378"/>
                  <a:pt x="15584" y="16922"/>
                  <a:pt x="15584" y="11473"/>
                </a:cubicBezTo>
                <a:lnTo>
                  <a:pt x="15584" y="9182"/>
                </a:lnTo>
                <a:cubicBezTo>
                  <a:pt x="19009" y="8769"/>
                  <a:pt x="21600" y="6891"/>
                  <a:pt x="21600" y="4634"/>
                </a:cubicBezTo>
                <a:cubicBezTo>
                  <a:pt x="21600" y="2378"/>
                  <a:pt x="19014" y="500"/>
                  <a:pt x="15588" y="87"/>
                </a:cubicBezTo>
                <a:close/>
              </a:path>
            </a:pathLst>
          </a:custGeom>
          <a:solidFill>
            <a:schemeClr val="accent5"/>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17" name="Shape">
            <a:extLst>
              <a:ext uri="{FF2B5EF4-FFF2-40B4-BE49-F238E27FC236}">
                <a16:creationId xmlns:a16="http://schemas.microsoft.com/office/drawing/2014/main" id="{E75F4CC7-D86F-0E0C-ADC4-06464B9F4681}"/>
              </a:ext>
            </a:extLst>
          </p:cNvPr>
          <p:cNvSpPr/>
          <p:nvPr/>
        </p:nvSpPr>
        <p:spPr>
          <a:xfrm>
            <a:off x="2104051" y="2793834"/>
            <a:ext cx="1186394" cy="994325"/>
          </a:xfrm>
          <a:custGeom>
            <a:avLst/>
            <a:gdLst/>
            <a:ahLst/>
            <a:cxnLst>
              <a:cxn ang="0">
                <a:pos x="wd2" y="hd2"/>
              </a:cxn>
              <a:cxn ang="5400000">
                <a:pos x="wd2" y="hd2"/>
              </a:cxn>
              <a:cxn ang="10800000">
                <a:pos x="wd2" y="hd2"/>
              </a:cxn>
              <a:cxn ang="16200000">
                <a:pos x="wd2" y="hd2"/>
              </a:cxn>
            </a:cxnLst>
            <a:rect l="0" t="0" r="r" b="b"/>
            <a:pathLst>
              <a:path w="21600" h="21600" extrusionOk="0">
                <a:moveTo>
                  <a:pt x="21505" y="14154"/>
                </a:moveTo>
                <a:cubicBezTo>
                  <a:pt x="21051" y="11230"/>
                  <a:pt x="18906" y="9012"/>
                  <a:pt x="16320" y="9012"/>
                </a:cubicBezTo>
                <a:cubicBezTo>
                  <a:pt x="13734" y="9012"/>
                  <a:pt x="11586" y="11234"/>
                  <a:pt x="11136" y="14166"/>
                </a:cubicBezTo>
                <a:cubicBezTo>
                  <a:pt x="6227" y="13911"/>
                  <a:pt x="2303" y="9071"/>
                  <a:pt x="2303" y="3156"/>
                </a:cubicBezTo>
                <a:lnTo>
                  <a:pt x="2303" y="12"/>
                </a:lnTo>
                <a:cubicBezTo>
                  <a:pt x="1938" y="106"/>
                  <a:pt x="1563" y="161"/>
                  <a:pt x="1174" y="161"/>
                </a:cubicBezTo>
                <a:cubicBezTo>
                  <a:pt x="770" y="161"/>
                  <a:pt x="378" y="102"/>
                  <a:pt x="0" y="0"/>
                </a:cubicBezTo>
                <a:lnTo>
                  <a:pt x="0" y="3156"/>
                </a:lnTo>
                <a:cubicBezTo>
                  <a:pt x="0" y="10621"/>
                  <a:pt x="5007" y="16717"/>
                  <a:pt x="11228" y="16917"/>
                </a:cubicBezTo>
                <a:cubicBezTo>
                  <a:pt x="11823" y="19614"/>
                  <a:pt x="13876" y="21600"/>
                  <a:pt x="16323" y="21600"/>
                </a:cubicBezTo>
                <a:cubicBezTo>
                  <a:pt x="18771" y="21600"/>
                  <a:pt x="20824" y="19610"/>
                  <a:pt x="21419" y="16909"/>
                </a:cubicBezTo>
                <a:cubicBezTo>
                  <a:pt x="21531" y="16395"/>
                  <a:pt x="21600" y="15861"/>
                  <a:pt x="21600" y="15304"/>
                </a:cubicBezTo>
                <a:cubicBezTo>
                  <a:pt x="21597" y="14912"/>
                  <a:pt x="21561" y="14527"/>
                  <a:pt x="21505" y="14154"/>
                </a:cubicBezTo>
                <a:close/>
              </a:path>
            </a:pathLst>
          </a:custGeom>
          <a:solidFill>
            <a:schemeClr val="bg1">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18" name="Shape">
            <a:extLst>
              <a:ext uri="{FF2B5EF4-FFF2-40B4-BE49-F238E27FC236}">
                <a16:creationId xmlns:a16="http://schemas.microsoft.com/office/drawing/2014/main" id="{E2BFA635-DFFC-B670-0935-8752904BCC0F}"/>
              </a:ext>
            </a:extLst>
          </p:cNvPr>
          <p:cNvSpPr/>
          <p:nvPr/>
        </p:nvSpPr>
        <p:spPr>
          <a:xfrm>
            <a:off x="593203" y="1366405"/>
            <a:ext cx="1034801" cy="579647"/>
          </a:xfrm>
          <a:custGeom>
            <a:avLst/>
            <a:gdLst/>
            <a:ahLst/>
            <a:cxnLst>
              <a:cxn ang="0">
                <a:pos x="wd2" y="hd2"/>
              </a:cxn>
              <a:cxn ang="5400000">
                <a:pos x="wd2" y="hd2"/>
              </a:cxn>
              <a:cxn ang="10800000">
                <a:pos x="wd2" y="hd2"/>
              </a:cxn>
              <a:cxn ang="16200000">
                <a:pos x="wd2" y="hd2"/>
              </a:cxn>
            </a:cxnLst>
            <a:rect l="0" t="0" r="r" b="b"/>
            <a:pathLst>
              <a:path w="21600" h="21600" extrusionOk="0">
                <a:moveTo>
                  <a:pt x="21457" y="8464"/>
                </a:moveTo>
                <a:cubicBezTo>
                  <a:pt x="20857" y="3622"/>
                  <a:pt x="18443" y="0"/>
                  <a:pt x="15554" y="0"/>
                </a:cubicBezTo>
                <a:cubicBezTo>
                  <a:pt x="12669" y="0"/>
                  <a:pt x="10259" y="3616"/>
                  <a:pt x="9655" y="8443"/>
                </a:cubicBezTo>
                <a:lnTo>
                  <a:pt x="4801" y="8443"/>
                </a:lnTo>
                <a:cubicBezTo>
                  <a:pt x="4349" y="7097"/>
                  <a:pt x="3526" y="6188"/>
                  <a:pt x="2584" y="6188"/>
                </a:cubicBezTo>
                <a:cubicBezTo>
                  <a:pt x="1158" y="6188"/>
                  <a:pt x="0" y="8255"/>
                  <a:pt x="0" y="10800"/>
                </a:cubicBezTo>
                <a:cubicBezTo>
                  <a:pt x="0" y="13345"/>
                  <a:pt x="1158" y="15412"/>
                  <a:pt x="2584" y="15412"/>
                </a:cubicBezTo>
                <a:cubicBezTo>
                  <a:pt x="3526" y="15412"/>
                  <a:pt x="4349" y="14503"/>
                  <a:pt x="4801" y="13157"/>
                </a:cubicBezTo>
                <a:lnTo>
                  <a:pt x="9655" y="13157"/>
                </a:lnTo>
                <a:cubicBezTo>
                  <a:pt x="10259" y="17984"/>
                  <a:pt x="12669" y="21600"/>
                  <a:pt x="15554" y="21600"/>
                </a:cubicBezTo>
                <a:cubicBezTo>
                  <a:pt x="18436" y="21600"/>
                  <a:pt x="20842" y="17998"/>
                  <a:pt x="21449" y="13184"/>
                </a:cubicBezTo>
                <a:cubicBezTo>
                  <a:pt x="21547" y="12416"/>
                  <a:pt x="21600" y="11621"/>
                  <a:pt x="21600" y="10807"/>
                </a:cubicBezTo>
                <a:cubicBezTo>
                  <a:pt x="21600" y="9999"/>
                  <a:pt x="21547" y="9218"/>
                  <a:pt x="21457" y="8464"/>
                </a:cubicBezTo>
                <a:close/>
              </a:path>
            </a:pathLst>
          </a:custGeom>
          <a:solidFill>
            <a:schemeClr val="bg1">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19" name="Shape">
            <a:extLst>
              <a:ext uri="{FF2B5EF4-FFF2-40B4-BE49-F238E27FC236}">
                <a16:creationId xmlns:a16="http://schemas.microsoft.com/office/drawing/2014/main" id="{C8BC6AB8-B32E-93C2-4FC9-9BC20B25C7BA}"/>
              </a:ext>
            </a:extLst>
          </p:cNvPr>
          <p:cNvSpPr/>
          <p:nvPr/>
        </p:nvSpPr>
        <p:spPr>
          <a:xfrm>
            <a:off x="8362630" y="2666595"/>
            <a:ext cx="869288" cy="1710208"/>
          </a:xfrm>
          <a:custGeom>
            <a:avLst/>
            <a:gdLst/>
            <a:ahLst/>
            <a:cxnLst>
              <a:cxn ang="0">
                <a:pos x="wd2" y="hd2"/>
              </a:cxn>
              <a:cxn ang="5400000">
                <a:pos x="wd2" y="hd2"/>
              </a:cxn>
              <a:cxn ang="10800000">
                <a:pos x="wd2" y="hd2"/>
              </a:cxn>
              <a:cxn ang="16200000">
                <a:pos x="wd2" y="hd2"/>
              </a:cxn>
            </a:cxnLst>
            <a:rect l="0" t="0" r="r" b="b"/>
            <a:pathLst>
              <a:path w="21600" h="21600" extrusionOk="0">
                <a:moveTo>
                  <a:pt x="15952" y="14368"/>
                </a:moveTo>
                <a:lnTo>
                  <a:pt x="15952" y="8006"/>
                </a:lnTo>
                <a:cubicBezTo>
                  <a:pt x="15952" y="3592"/>
                  <a:pt x="8885" y="0"/>
                  <a:pt x="202" y="0"/>
                </a:cubicBezTo>
                <a:lnTo>
                  <a:pt x="0" y="0"/>
                </a:lnTo>
                <a:cubicBezTo>
                  <a:pt x="112" y="258"/>
                  <a:pt x="175" y="525"/>
                  <a:pt x="175" y="799"/>
                </a:cubicBezTo>
                <a:cubicBezTo>
                  <a:pt x="175" y="1073"/>
                  <a:pt x="112" y="1340"/>
                  <a:pt x="0" y="1597"/>
                </a:cubicBezTo>
                <a:lnTo>
                  <a:pt x="202" y="1597"/>
                </a:lnTo>
                <a:cubicBezTo>
                  <a:pt x="7157" y="1597"/>
                  <a:pt x="12809" y="4473"/>
                  <a:pt x="12809" y="8006"/>
                </a:cubicBezTo>
                <a:lnTo>
                  <a:pt x="12809" y="14373"/>
                </a:lnTo>
                <a:cubicBezTo>
                  <a:pt x="9599" y="14740"/>
                  <a:pt x="7202" y="16196"/>
                  <a:pt x="7202" y="17940"/>
                </a:cubicBezTo>
                <a:cubicBezTo>
                  <a:pt x="7202" y="19683"/>
                  <a:pt x="9599" y="21139"/>
                  <a:pt x="12809" y="21506"/>
                </a:cubicBezTo>
                <a:cubicBezTo>
                  <a:pt x="13321" y="21566"/>
                  <a:pt x="13851" y="21600"/>
                  <a:pt x="14398" y="21600"/>
                </a:cubicBezTo>
                <a:cubicBezTo>
                  <a:pt x="14933" y="21600"/>
                  <a:pt x="15449" y="21568"/>
                  <a:pt x="15952" y="21513"/>
                </a:cubicBezTo>
                <a:cubicBezTo>
                  <a:pt x="19180" y="21153"/>
                  <a:pt x="21600" y="19692"/>
                  <a:pt x="21600" y="17942"/>
                </a:cubicBezTo>
                <a:cubicBezTo>
                  <a:pt x="21600" y="16191"/>
                  <a:pt x="19180" y="14729"/>
                  <a:pt x="15952" y="14368"/>
                </a:cubicBezTo>
                <a:close/>
              </a:path>
            </a:pathLst>
          </a:custGeom>
          <a:solidFill>
            <a:schemeClr val="accent5"/>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20" name="Shape">
            <a:extLst>
              <a:ext uri="{FF2B5EF4-FFF2-40B4-BE49-F238E27FC236}">
                <a16:creationId xmlns:a16="http://schemas.microsoft.com/office/drawing/2014/main" id="{CBEADE97-109A-780B-75D4-8C0EB9FAD106}"/>
              </a:ext>
            </a:extLst>
          </p:cNvPr>
          <p:cNvSpPr/>
          <p:nvPr/>
        </p:nvSpPr>
        <p:spPr>
          <a:xfrm>
            <a:off x="7147809" y="2431702"/>
            <a:ext cx="1231208" cy="859712"/>
          </a:xfrm>
          <a:custGeom>
            <a:avLst/>
            <a:gdLst/>
            <a:ahLst/>
            <a:cxnLst>
              <a:cxn ang="0">
                <a:pos x="wd2" y="hd2"/>
              </a:cxn>
              <a:cxn ang="5400000">
                <a:pos x="wd2" y="hd2"/>
              </a:cxn>
              <a:cxn ang="10800000">
                <a:pos x="wd2" y="hd2"/>
              </a:cxn>
              <a:cxn ang="16200000">
                <a:pos x="wd2" y="hd2"/>
              </a:cxn>
            </a:cxnLst>
            <a:rect l="0" t="0" r="r" b="b"/>
            <a:pathLst>
              <a:path w="21600" h="21600" extrusionOk="0">
                <a:moveTo>
                  <a:pt x="21473" y="5693"/>
                </a:moveTo>
                <a:cubicBezTo>
                  <a:pt x="20966" y="2438"/>
                  <a:pt x="18940" y="0"/>
                  <a:pt x="16515" y="0"/>
                </a:cubicBezTo>
                <a:cubicBezTo>
                  <a:pt x="14090" y="0"/>
                  <a:pt x="12065" y="2438"/>
                  <a:pt x="11558" y="5693"/>
                </a:cubicBezTo>
                <a:lnTo>
                  <a:pt x="11120" y="5693"/>
                </a:lnTo>
                <a:cubicBezTo>
                  <a:pt x="4993" y="5693"/>
                  <a:pt x="6" y="12829"/>
                  <a:pt x="0" y="21600"/>
                </a:cubicBezTo>
                <a:cubicBezTo>
                  <a:pt x="399" y="21455"/>
                  <a:pt x="818" y="21368"/>
                  <a:pt x="1249" y="21368"/>
                </a:cubicBezTo>
                <a:cubicBezTo>
                  <a:pt x="1582" y="21368"/>
                  <a:pt x="1905" y="21418"/>
                  <a:pt x="2222" y="21505"/>
                </a:cubicBezTo>
                <a:cubicBezTo>
                  <a:pt x="2263" y="14527"/>
                  <a:pt x="6242" y="8866"/>
                  <a:pt x="11123" y="8866"/>
                </a:cubicBezTo>
                <a:lnTo>
                  <a:pt x="11561" y="8866"/>
                </a:lnTo>
                <a:cubicBezTo>
                  <a:pt x="12068" y="12121"/>
                  <a:pt x="14094" y="14559"/>
                  <a:pt x="16519" y="14559"/>
                </a:cubicBezTo>
                <a:cubicBezTo>
                  <a:pt x="18944" y="14559"/>
                  <a:pt x="20969" y="12126"/>
                  <a:pt x="21476" y="8866"/>
                </a:cubicBezTo>
                <a:cubicBezTo>
                  <a:pt x="21556" y="8353"/>
                  <a:pt x="21600" y="7822"/>
                  <a:pt x="21600" y="7277"/>
                </a:cubicBezTo>
                <a:cubicBezTo>
                  <a:pt x="21597" y="6737"/>
                  <a:pt x="21552" y="6206"/>
                  <a:pt x="21473" y="5693"/>
                </a:cubicBezTo>
                <a:close/>
              </a:path>
            </a:pathLst>
          </a:custGeom>
          <a:solidFill>
            <a:schemeClr val="bg1">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21" name="Shape">
            <a:extLst>
              <a:ext uri="{FF2B5EF4-FFF2-40B4-BE49-F238E27FC236}">
                <a16:creationId xmlns:a16="http://schemas.microsoft.com/office/drawing/2014/main" id="{5F1884D8-9A9D-B832-2DF3-B5FDB3677D0E}"/>
              </a:ext>
            </a:extLst>
          </p:cNvPr>
          <p:cNvSpPr/>
          <p:nvPr/>
        </p:nvSpPr>
        <p:spPr>
          <a:xfrm>
            <a:off x="6678021" y="3274005"/>
            <a:ext cx="842005" cy="1350821"/>
          </a:xfrm>
          <a:custGeom>
            <a:avLst/>
            <a:gdLst/>
            <a:ahLst/>
            <a:cxnLst>
              <a:cxn ang="0">
                <a:pos x="wd2" y="hd2"/>
              </a:cxn>
              <a:cxn ang="5400000">
                <a:pos x="wd2" y="hd2"/>
              </a:cxn>
              <a:cxn ang="10800000">
                <a:pos x="wd2" y="hd2"/>
              </a:cxn>
              <a:cxn ang="16200000">
                <a:pos x="wd2" y="hd2"/>
              </a:cxn>
            </a:cxnLst>
            <a:rect l="0" t="0" r="r" b="b"/>
            <a:pathLst>
              <a:path w="21600" h="21600" extrusionOk="0">
                <a:moveTo>
                  <a:pt x="15588" y="87"/>
                </a:moveTo>
                <a:cubicBezTo>
                  <a:pt x="15129" y="32"/>
                  <a:pt x="14652" y="0"/>
                  <a:pt x="14165" y="0"/>
                </a:cubicBezTo>
                <a:cubicBezTo>
                  <a:pt x="13535" y="0"/>
                  <a:pt x="12923" y="55"/>
                  <a:pt x="12339" y="147"/>
                </a:cubicBezTo>
                <a:cubicBezTo>
                  <a:pt x="9117" y="656"/>
                  <a:pt x="6730" y="2467"/>
                  <a:pt x="6730" y="4634"/>
                </a:cubicBezTo>
                <a:cubicBezTo>
                  <a:pt x="6730" y="6798"/>
                  <a:pt x="9117" y="8613"/>
                  <a:pt x="12339" y="9121"/>
                </a:cubicBezTo>
                <a:lnTo>
                  <a:pt x="12339" y="11473"/>
                </a:lnTo>
                <a:cubicBezTo>
                  <a:pt x="12339" y="15778"/>
                  <a:pt x="6930" y="19312"/>
                  <a:pt x="125" y="19572"/>
                </a:cubicBezTo>
                <a:cubicBezTo>
                  <a:pt x="209" y="19846"/>
                  <a:pt x="255" y="20129"/>
                  <a:pt x="255" y="20418"/>
                </a:cubicBezTo>
                <a:cubicBezTo>
                  <a:pt x="255" y="20829"/>
                  <a:pt x="162" y="21222"/>
                  <a:pt x="0" y="21600"/>
                </a:cubicBezTo>
                <a:cubicBezTo>
                  <a:pt x="8654" y="21378"/>
                  <a:pt x="15584" y="16922"/>
                  <a:pt x="15584" y="11473"/>
                </a:cubicBezTo>
                <a:lnTo>
                  <a:pt x="15584" y="9182"/>
                </a:lnTo>
                <a:cubicBezTo>
                  <a:pt x="19009" y="8769"/>
                  <a:pt x="21600" y="6891"/>
                  <a:pt x="21600" y="4634"/>
                </a:cubicBezTo>
                <a:cubicBezTo>
                  <a:pt x="21600" y="2378"/>
                  <a:pt x="19014" y="500"/>
                  <a:pt x="15588" y="87"/>
                </a:cubicBezTo>
                <a:close/>
              </a:path>
            </a:pathLst>
          </a:custGeom>
          <a:solidFill>
            <a:schemeClr val="accent5"/>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22" name="Shape">
            <a:extLst>
              <a:ext uri="{FF2B5EF4-FFF2-40B4-BE49-F238E27FC236}">
                <a16:creationId xmlns:a16="http://schemas.microsoft.com/office/drawing/2014/main" id="{C6D0D412-63BE-2195-F0D6-9FC7823C66EE}"/>
              </a:ext>
            </a:extLst>
          </p:cNvPr>
          <p:cNvSpPr/>
          <p:nvPr/>
        </p:nvSpPr>
        <p:spPr>
          <a:xfrm>
            <a:off x="8884979" y="4376803"/>
            <a:ext cx="1107269" cy="1542710"/>
          </a:xfrm>
          <a:custGeom>
            <a:avLst/>
            <a:gdLst/>
            <a:ahLst/>
            <a:cxnLst>
              <a:cxn ang="0">
                <a:pos x="wd2" y="hd2"/>
              </a:cxn>
              <a:cxn ang="5400000">
                <a:pos x="wd2" y="hd2"/>
              </a:cxn>
              <a:cxn ang="10800000">
                <a:pos x="wd2" y="hd2"/>
              </a:cxn>
              <a:cxn ang="16200000">
                <a:pos x="wd2" y="hd2"/>
              </a:cxn>
            </a:cxnLst>
            <a:rect l="0" t="0" r="r" b="b"/>
            <a:pathLst>
              <a:path w="21600" h="21600" extrusionOk="0">
                <a:moveTo>
                  <a:pt x="21456" y="16624"/>
                </a:moveTo>
                <a:cubicBezTo>
                  <a:pt x="20916" y="14828"/>
                  <a:pt x="18839" y="13489"/>
                  <a:pt x="16353" y="13489"/>
                </a:cubicBezTo>
                <a:cubicBezTo>
                  <a:pt x="13850" y="13489"/>
                  <a:pt x="11763" y="14845"/>
                  <a:pt x="11237" y="16657"/>
                </a:cubicBezTo>
                <a:cubicBezTo>
                  <a:pt x="6281" y="16558"/>
                  <a:pt x="2290" y="13411"/>
                  <a:pt x="2290" y="9555"/>
                </a:cubicBezTo>
                <a:lnTo>
                  <a:pt x="2290" y="8"/>
                </a:lnTo>
                <a:cubicBezTo>
                  <a:pt x="1927" y="71"/>
                  <a:pt x="1547" y="104"/>
                  <a:pt x="1158" y="104"/>
                </a:cubicBezTo>
                <a:cubicBezTo>
                  <a:pt x="759" y="104"/>
                  <a:pt x="373" y="66"/>
                  <a:pt x="0" y="0"/>
                </a:cubicBezTo>
                <a:lnTo>
                  <a:pt x="0" y="9553"/>
                </a:lnTo>
                <a:cubicBezTo>
                  <a:pt x="0" y="14385"/>
                  <a:pt x="5018" y="18324"/>
                  <a:pt x="11233" y="18425"/>
                </a:cubicBezTo>
                <a:cubicBezTo>
                  <a:pt x="11754" y="20241"/>
                  <a:pt x="13847" y="21600"/>
                  <a:pt x="16353" y="21600"/>
                </a:cubicBezTo>
                <a:cubicBezTo>
                  <a:pt x="18872" y="21600"/>
                  <a:pt x="20975" y="20226"/>
                  <a:pt x="21482" y="18395"/>
                </a:cubicBezTo>
                <a:cubicBezTo>
                  <a:pt x="21557" y="18119"/>
                  <a:pt x="21600" y="17836"/>
                  <a:pt x="21600" y="17542"/>
                </a:cubicBezTo>
                <a:cubicBezTo>
                  <a:pt x="21597" y="17228"/>
                  <a:pt x="21544" y="16920"/>
                  <a:pt x="21456" y="16624"/>
                </a:cubicBezTo>
                <a:close/>
              </a:path>
            </a:pathLst>
          </a:custGeom>
          <a:solidFill>
            <a:schemeClr val="bg1">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23" name="Text Placeholder 6">
            <a:extLst>
              <a:ext uri="{FF2B5EF4-FFF2-40B4-BE49-F238E27FC236}">
                <a16:creationId xmlns:a16="http://schemas.microsoft.com/office/drawing/2014/main" id="{0A13A9BC-D56F-1528-B85C-01C395C25DE7}"/>
              </a:ext>
            </a:extLst>
          </p:cNvPr>
          <p:cNvSpPr txBox="1">
            <a:spLocks/>
          </p:cNvSpPr>
          <p:nvPr/>
        </p:nvSpPr>
        <p:spPr bwMode="auto">
          <a:xfrm>
            <a:off x="4191786" y="1994905"/>
            <a:ext cx="1522363"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mn-ea"/>
                <a:cs typeface="Arial" panose="020B0604020202020204" pitchFamily="34" charset="0"/>
              </a:rPr>
              <a:t>New care models</a:t>
            </a:r>
          </a:p>
        </p:txBody>
      </p:sp>
      <p:sp>
        <p:nvSpPr>
          <p:cNvPr id="24" name="Text Placeholder 6">
            <a:extLst>
              <a:ext uri="{FF2B5EF4-FFF2-40B4-BE49-F238E27FC236}">
                <a16:creationId xmlns:a16="http://schemas.microsoft.com/office/drawing/2014/main" id="{468FFBE1-0F94-70D6-CF72-2674FE8B832A}"/>
              </a:ext>
            </a:extLst>
          </p:cNvPr>
          <p:cNvSpPr txBox="1">
            <a:spLocks/>
          </p:cNvSpPr>
          <p:nvPr/>
        </p:nvSpPr>
        <p:spPr bwMode="auto">
          <a:xfrm>
            <a:off x="3228812" y="3782542"/>
            <a:ext cx="1709093"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Arial" charset="0"/>
                <a:cs typeface="Arial" panose="020B0604020202020204" pitchFamily="34" charset="0"/>
              </a:rPr>
              <a:t>Case for change engagement</a:t>
            </a:r>
            <a:endParaRPr kumimoji="0" lang="en-GB" sz="1100" b="0" i="0" u="none" strike="noStrike" kern="0" cap="none" spc="0" normalizeH="0" baseline="0" noProof="0">
              <a:ln>
                <a:noFill/>
              </a:ln>
              <a:solidFill>
                <a:srgbClr val="07989A"/>
              </a:solidFill>
              <a:effectLst/>
              <a:uLnTx/>
              <a:uFillTx/>
              <a:latin typeface="Mulish"/>
              <a:ea typeface="+mn-ea"/>
              <a:cs typeface="Arial" panose="020B0604020202020204" pitchFamily="34" charset="0"/>
            </a:endParaRPr>
          </a:p>
        </p:txBody>
      </p:sp>
      <p:sp>
        <p:nvSpPr>
          <p:cNvPr id="25" name="Text Placeholder 6">
            <a:extLst>
              <a:ext uri="{FF2B5EF4-FFF2-40B4-BE49-F238E27FC236}">
                <a16:creationId xmlns:a16="http://schemas.microsoft.com/office/drawing/2014/main" id="{2A2EFAD3-2F76-F157-45AD-71D75C97F8B0}"/>
              </a:ext>
            </a:extLst>
          </p:cNvPr>
          <p:cNvSpPr txBox="1">
            <a:spLocks/>
          </p:cNvSpPr>
          <p:nvPr/>
        </p:nvSpPr>
        <p:spPr bwMode="auto">
          <a:xfrm>
            <a:off x="7095271" y="4692166"/>
            <a:ext cx="1665695"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Arial" charset="0"/>
                <a:cs typeface="Arial" panose="020B0604020202020204" pitchFamily="34" charset="0"/>
              </a:rPr>
              <a:t>IIA engagement</a:t>
            </a:r>
          </a:p>
        </p:txBody>
      </p:sp>
      <p:sp>
        <p:nvSpPr>
          <p:cNvPr id="26" name="Text Placeholder 6">
            <a:extLst>
              <a:ext uri="{FF2B5EF4-FFF2-40B4-BE49-F238E27FC236}">
                <a16:creationId xmlns:a16="http://schemas.microsoft.com/office/drawing/2014/main" id="{C23CD366-15CC-5B90-4B16-1557663D072B}"/>
              </a:ext>
            </a:extLst>
          </p:cNvPr>
          <p:cNvSpPr txBox="1">
            <a:spLocks/>
          </p:cNvSpPr>
          <p:nvPr/>
        </p:nvSpPr>
        <p:spPr bwMode="auto">
          <a:xfrm>
            <a:off x="246210" y="2132427"/>
            <a:ext cx="1600442"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November 21 </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Agreement across all organisations to commence the programme following Trust Board engagement. </a:t>
            </a:r>
            <a:endParaRPr kumimoji="0" lang="en-GB" sz="900" b="0" i="0" u="none" strike="noStrike" kern="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endParaRPr>
          </a:p>
        </p:txBody>
      </p:sp>
      <p:sp>
        <p:nvSpPr>
          <p:cNvPr id="27" name="Oval 26">
            <a:extLst>
              <a:ext uri="{FF2B5EF4-FFF2-40B4-BE49-F238E27FC236}">
                <a16:creationId xmlns:a16="http://schemas.microsoft.com/office/drawing/2014/main" id="{1E8638C1-5327-2718-566B-45ACAFD022AC}"/>
              </a:ext>
            </a:extLst>
          </p:cNvPr>
          <p:cNvSpPr/>
          <p:nvPr/>
        </p:nvSpPr>
        <p:spPr>
          <a:xfrm>
            <a:off x="1051847" y="1373333"/>
            <a:ext cx="564347" cy="57271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28" name="Text Placeholder 6">
            <a:extLst>
              <a:ext uri="{FF2B5EF4-FFF2-40B4-BE49-F238E27FC236}">
                <a16:creationId xmlns:a16="http://schemas.microsoft.com/office/drawing/2014/main" id="{F9467972-14E9-8B50-D1D1-E9737F7116A7}"/>
              </a:ext>
            </a:extLst>
          </p:cNvPr>
          <p:cNvSpPr txBox="1">
            <a:spLocks/>
          </p:cNvSpPr>
          <p:nvPr/>
        </p:nvSpPr>
        <p:spPr bwMode="auto">
          <a:xfrm>
            <a:off x="4222081" y="2207373"/>
            <a:ext cx="1104508" cy="14003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July – September 21</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Future facing best practice care models were developed. This involved </a:t>
            </a:r>
            <a:r>
              <a:rPr kumimoji="0" lang="en-GB" sz="900" b="1"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over 100 clinicians</a:t>
            </a: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 through workshops and task and finish groups</a:t>
            </a: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endParaRPr>
          </a:p>
        </p:txBody>
      </p:sp>
      <p:sp>
        <p:nvSpPr>
          <p:cNvPr id="29" name="Oval 28">
            <a:extLst>
              <a:ext uri="{FF2B5EF4-FFF2-40B4-BE49-F238E27FC236}">
                <a16:creationId xmlns:a16="http://schemas.microsoft.com/office/drawing/2014/main" id="{E567D9BA-3303-E62F-18FF-B24F7F65025F}"/>
              </a:ext>
            </a:extLst>
          </p:cNvPr>
          <p:cNvSpPr/>
          <p:nvPr/>
        </p:nvSpPr>
        <p:spPr>
          <a:xfrm>
            <a:off x="4394896" y="1359213"/>
            <a:ext cx="564347" cy="57271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30" name="Oval 29">
            <a:extLst>
              <a:ext uri="{FF2B5EF4-FFF2-40B4-BE49-F238E27FC236}">
                <a16:creationId xmlns:a16="http://schemas.microsoft.com/office/drawing/2014/main" id="{9C5CB005-CFB1-A8C2-ABAF-70B5C255F4E8}"/>
              </a:ext>
            </a:extLst>
          </p:cNvPr>
          <p:cNvSpPr/>
          <p:nvPr/>
        </p:nvSpPr>
        <p:spPr>
          <a:xfrm>
            <a:off x="6111299" y="4267844"/>
            <a:ext cx="564347" cy="57271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31" name="Text Placeholder 6">
            <a:extLst>
              <a:ext uri="{FF2B5EF4-FFF2-40B4-BE49-F238E27FC236}">
                <a16:creationId xmlns:a16="http://schemas.microsoft.com/office/drawing/2014/main" id="{AEDA992E-3823-924D-BACC-78EACEE0E960}"/>
              </a:ext>
            </a:extLst>
          </p:cNvPr>
          <p:cNvSpPr txBox="1">
            <a:spLocks/>
          </p:cNvSpPr>
          <p:nvPr/>
        </p:nvSpPr>
        <p:spPr bwMode="auto">
          <a:xfrm>
            <a:off x="3254777" y="3999037"/>
            <a:ext cx="1646447" cy="18158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July – September 22</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Engagement with patients and the public on the case for change, including: </a:t>
            </a:r>
          </a:p>
          <a:p>
            <a:pPr marL="171450" marR="0" lvl="1"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207 in depth discussions </a:t>
            </a:r>
          </a:p>
          <a:p>
            <a:pPr marL="171450" marR="0" lvl="1"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389 questionnaire responses</a:t>
            </a:r>
          </a:p>
          <a:p>
            <a:pPr marL="171450" marR="0" lvl="1"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16 stakeholder meetings</a:t>
            </a:r>
          </a:p>
          <a:p>
            <a:pPr marL="171450" marR="0" lvl="1"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2 youth summits</a:t>
            </a:r>
          </a:p>
          <a:p>
            <a:pPr marL="0" marR="0" lvl="1" indent="0" algn="l" defTabSz="914400" rtl="0" eaLnBrk="0" fontAlgn="base" latinLnBrk="0" hangingPunct="0">
              <a:lnSpc>
                <a:spcPct val="100000"/>
              </a:lnSpc>
              <a:spcBef>
                <a:spcPts val="0"/>
              </a:spcBef>
              <a:spcAft>
                <a:spcPts val="0"/>
              </a:spcAft>
              <a:buClrTx/>
              <a:buSzTx/>
              <a:buFont typeface="Arial" charset="0"/>
              <a:buNone/>
              <a:tabLst/>
              <a:defRPr/>
            </a:pPr>
            <a:endPar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Over </a:t>
            </a:r>
            <a:r>
              <a:rPr kumimoji="0" lang="en-GB" sz="900" b="1"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75% of respondents agreed or strongly agreed with opportunities identified </a:t>
            </a:r>
            <a:endParaRPr kumimoji="0" lang="en-US" sz="900" b="1"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endParaRPr>
          </a:p>
        </p:txBody>
      </p:sp>
      <p:sp>
        <p:nvSpPr>
          <p:cNvPr id="32" name="Oval 31">
            <a:extLst>
              <a:ext uri="{FF2B5EF4-FFF2-40B4-BE49-F238E27FC236}">
                <a16:creationId xmlns:a16="http://schemas.microsoft.com/office/drawing/2014/main" id="{0FB80338-34BA-9C59-8B6C-29E61CE1CCF6}"/>
              </a:ext>
            </a:extLst>
          </p:cNvPr>
          <p:cNvSpPr/>
          <p:nvPr/>
        </p:nvSpPr>
        <p:spPr>
          <a:xfrm>
            <a:off x="7812014" y="2428670"/>
            <a:ext cx="564347" cy="57271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33" name="Oval 32">
            <a:extLst>
              <a:ext uri="{FF2B5EF4-FFF2-40B4-BE49-F238E27FC236}">
                <a16:creationId xmlns:a16="http://schemas.microsoft.com/office/drawing/2014/main" id="{46F0F01A-ABA1-4977-8A8D-5C39EA099E8B}"/>
              </a:ext>
            </a:extLst>
          </p:cNvPr>
          <p:cNvSpPr/>
          <p:nvPr/>
        </p:nvSpPr>
        <p:spPr>
          <a:xfrm>
            <a:off x="8654804" y="3796446"/>
            <a:ext cx="564347" cy="57271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35" name="Text Placeholder 6">
            <a:extLst>
              <a:ext uri="{FF2B5EF4-FFF2-40B4-BE49-F238E27FC236}">
                <a16:creationId xmlns:a16="http://schemas.microsoft.com/office/drawing/2014/main" id="{B13D1081-354C-0B30-46D9-4190BD6789C1}"/>
              </a:ext>
            </a:extLst>
          </p:cNvPr>
          <p:cNvSpPr txBox="1">
            <a:spLocks/>
          </p:cNvSpPr>
          <p:nvPr/>
        </p:nvSpPr>
        <p:spPr bwMode="auto">
          <a:xfrm>
            <a:off x="7098111" y="4882398"/>
            <a:ext cx="1657142" cy="11233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May – June 23</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Engagement with </a:t>
            </a:r>
            <a:r>
              <a:rPr kumimoji="0" lang="en-GB" sz="900" b="1"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over 120 service users</a:t>
            </a: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 about their experiences of maternity and neonatal care to build up an understanding of the impact of implementing changes </a:t>
            </a:r>
            <a:endParaRPr kumimoji="0" lang="en-GB" sz="900" b="0" i="0" u="none" strike="noStrike" kern="1200" cap="none" spc="0" normalizeH="0" baseline="0" noProof="0">
              <a:ln>
                <a:noFill/>
              </a:ln>
              <a:solidFill>
                <a:srgbClr val="000000">
                  <a:lumMod val="50000"/>
                  <a:lumOff val="50000"/>
                </a:srgbClr>
              </a:solidFill>
              <a:effectLst/>
              <a:uLnTx/>
              <a:uFillTx/>
              <a:latin typeface="Mulish"/>
              <a:ea typeface="+mn-lt"/>
              <a:cs typeface="Arial" panose="020B060402020202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endParaRPr>
          </a:p>
        </p:txBody>
      </p:sp>
      <p:sp>
        <p:nvSpPr>
          <p:cNvPr id="36" name="Text Placeholder 6">
            <a:extLst>
              <a:ext uri="{FF2B5EF4-FFF2-40B4-BE49-F238E27FC236}">
                <a16:creationId xmlns:a16="http://schemas.microsoft.com/office/drawing/2014/main" id="{FD76203D-8841-8FC3-FC87-4CBDCE878A83}"/>
              </a:ext>
            </a:extLst>
          </p:cNvPr>
          <p:cNvSpPr txBox="1">
            <a:spLocks/>
          </p:cNvSpPr>
          <p:nvPr/>
        </p:nvSpPr>
        <p:spPr bwMode="auto">
          <a:xfrm>
            <a:off x="241918" y="1978735"/>
            <a:ext cx="1420120"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Arial" charset="0"/>
                <a:cs typeface="Arial" panose="020B0604020202020204" pitchFamily="34" charset="0"/>
              </a:rPr>
              <a:t>Start of review</a:t>
            </a:r>
          </a:p>
        </p:txBody>
      </p:sp>
      <p:sp>
        <p:nvSpPr>
          <p:cNvPr id="37" name="Text Placeholder 6">
            <a:extLst>
              <a:ext uri="{FF2B5EF4-FFF2-40B4-BE49-F238E27FC236}">
                <a16:creationId xmlns:a16="http://schemas.microsoft.com/office/drawing/2014/main" id="{48A6AAD8-6D84-753F-980F-75B68760D8E8}"/>
              </a:ext>
            </a:extLst>
          </p:cNvPr>
          <p:cNvSpPr txBox="1">
            <a:spLocks/>
          </p:cNvSpPr>
          <p:nvPr/>
        </p:nvSpPr>
        <p:spPr bwMode="auto">
          <a:xfrm>
            <a:off x="5734916" y="1252521"/>
            <a:ext cx="1774317"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mn-ea"/>
                <a:cs typeface="Arial" panose="020B0604020202020204" pitchFamily="34" charset="0"/>
              </a:rPr>
              <a:t>Options appraisal</a:t>
            </a:r>
            <a:endParaRPr kumimoji="0" lang="en-US" sz="1100" b="0" i="0" u="none" strike="noStrike" kern="0" cap="none" spc="0" normalizeH="0" baseline="0" noProof="0">
              <a:ln>
                <a:noFill/>
              </a:ln>
              <a:solidFill>
                <a:srgbClr val="07989A"/>
              </a:solidFill>
              <a:effectLst/>
              <a:uLnTx/>
              <a:uFillTx/>
              <a:latin typeface="Mulish"/>
              <a:ea typeface="+mn-ea"/>
              <a:cs typeface="Arial" panose="020B0604020202020204" pitchFamily="34" charset="0"/>
            </a:endParaRPr>
          </a:p>
        </p:txBody>
      </p:sp>
      <p:sp>
        <p:nvSpPr>
          <p:cNvPr id="38" name="Text Placeholder 6">
            <a:extLst>
              <a:ext uri="{FF2B5EF4-FFF2-40B4-BE49-F238E27FC236}">
                <a16:creationId xmlns:a16="http://schemas.microsoft.com/office/drawing/2014/main" id="{F96B32AB-FED5-4414-A0DF-B62DCC72C6B0}"/>
              </a:ext>
            </a:extLst>
          </p:cNvPr>
          <p:cNvSpPr txBox="1">
            <a:spLocks/>
          </p:cNvSpPr>
          <p:nvPr/>
        </p:nvSpPr>
        <p:spPr bwMode="auto">
          <a:xfrm>
            <a:off x="5850814" y="2753297"/>
            <a:ext cx="1462301"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mn-ea"/>
                <a:cs typeface="Arial" panose="020B0604020202020204" pitchFamily="34" charset="0"/>
              </a:rPr>
              <a:t>Options appraisal workshop</a:t>
            </a:r>
          </a:p>
        </p:txBody>
      </p:sp>
      <p:sp>
        <p:nvSpPr>
          <p:cNvPr id="39" name="Text Placeholder 6">
            <a:extLst>
              <a:ext uri="{FF2B5EF4-FFF2-40B4-BE49-F238E27FC236}">
                <a16:creationId xmlns:a16="http://schemas.microsoft.com/office/drawing/2014/main" id="{4B1FA409-9ED8-F676-99C2-0E5398C9D145}"/>
              </a:ext>
            </a:extLst>
          </p:cNvPr>
          <p:cNvSpPr txBox="1">
            <a:spLocks/>
          </p:cNvSpPr>
          <p:nvPr/>
        </p:nvSpPr>
        <p:spPr bwMode="auto">
          <a:xfrm>
            <a:off x="5850814" y="3096148"/>
            <a:ext cx="1127438" cy="13490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225"/>
              </a:spcBef>
              <a:spcAft>
                <a:spcPts val="225"/>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May 23</a:t>
            </a:r>
          </a:p>
          <a:p>
            <a:pPr marL="0" marR="0" lvl="0" indent="0" algn="l" defTabSz="914400" rtl="0" eaLnBrk="0" fontAlgn="base" latinLnBrk="0" hangingPunct="0">
              <a:lnSpc>
                <a:spcPct val="100000"/>
              </a:lnSpc>
              <a:spcBef>
                <a:spcPts val="225"/>
              </a:spcBef>
              <a:spcAft>
                <a:spcPts val="225"/>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Programme board workshop where options were narrowed involving local authority partners, Trust reps as well as NEL, NWL and Herts. </a:t>
            </a:r>
          </a:p>
          <a:p>
            <a:pPr marL="0" marR="0" lvl="0" indent="0" algn="l" defTabSz="914400" rtl="0" eaLnBrk="0" fontAlgn="base" latinLnBrk="0" hangingPunct="0">
              <a:lnSpc>
                <a:spcPct val="100000"/>
              </a:lnSpc>
              <a:spcBef>
                <a:spcPts val="225"/>
              </a:spcBef>
              <a:spcAft>
                <a:spcPts val="225"/>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 </a:t>
            </a:r>
          </a:p>
        </p:txBody>
      </p:sp>
      <p:sp>
        <p:nvSpPr>
          <p:cNvPr id="41" name="Oval 40">
            <a:extLst>
              <a:ext uri="{FF2B5EF4-FFF2-40B4-BE49-F238E27FC236}">
                <a16:creationId xmlns:a16="http://schemas.microsoft.com/office/drawing/2014/main" id="{4C429289-58C1-07F1-8EB2-DFB4D1D9ED7A}"/>
              </a:ext>
            </a:extLst>
          </p:cNvPr>
          <p:cNvSpPr/>
          <p:nvPr/>
        </p:nvSpPr>
        <p:spPr>
          <a:xfrm>
            <a:off x="1874014" y="2240741"/>
            <a:ext cx="564347" cy="57271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42" name="Oval 41">
            <a:extLst>
              <a:ext uri="{FF2B5EF4-FFF2-40B4-BE49-F238E27FC236}">
                <a16:creationId xmlns:a16="http://schemas.microsoft.com/office/drawing/2014/main" id="{74E4E076-3EA0-53BD-238A-BD50CE2B975C}"/>
              </a:ext>
            </a:extLst>
          </p:cNvPr>
          <p:cNvSpPr/>
          <p:nvPr/>
        </p:nvSpPr>
        <p:spPr>
          <a:xfrm>
            <a:off x="5244650" y="2736133"/>
            <a:ext cx="564347" cy="57271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pic>
        <p:nvPicPr>
          <p:cNvPr id="43" name="Graphic 42" descr="Cell Tower">
            <a:extLst>
              <a:ext uri="{FF2B5EF4-FFF2-40B4-BE49-F238E27FC236}">
                <a16:creationId xmlns:a16="http://schemas.microsoft.com/office/drawing/2014/main" id="{8C44B7FA-D1F5-C265-614D-D0FCB74B8D5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42601" y="2308961"/>
            <a:ext cx="427172" cy="427172"/>
          </a:xfrm>
          <a:prstGeom prst="rect">
            <a:avLst/>
          </a:prstGeom>
        </p:spPr>
      </p:pic>
      <p:pic>
        <p:nvPicPr>
          <p:cNvPr id="44" name="Graphic 43" descr="List with solid fill">
            <a:extLst>
              <a:ext uri="{FF2B5EF4-FFF2-40B4-BE49-F238E27FC236}">
                <a16:creationId xmlns:a16="http://schemas.microsoft.com/office/drawing/2014/main" id="{35974646-A2F8-DBA3-05DB-540047B476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5126" y="1448895"/>
            <a:ext cx="386948" cy="386948"/>
          </a:xfrm>
          <a:prstGeom prst="rect">
            <a:avLst/>
          </a:prstGeom>
        </p:spPr>
      </p:pic>
      <p:pic>
        <p:nvPicPr>
          <p:cNvPr id="45" name="Graphic 44" descr="List with solid fill">
            <a:extLst>
              <a:ext uri="{FF2B5EF4-FFF2-40B4-BE49-F238E27FC236}">
                <a16:creationId xmlns:a16="http://schemas.microsoft.com/office/drawing/2014/main" id="{C6D7CA91-BD0A-9E7A-1569-E231E6DB0A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749063" y="3886475"/>
            <a:ext cx="399729" cy="399729"/>
          </a:xfrm>
          <a:prstGeom prst="rect">
            <a:avLst/>
          </a:prstGeom>
        </p:spPr>
      </p:pic>
      <p:pic>
        <p:nvPicPr>
          <p:cNvPr id="46" name="Graphic 45" descr="Pound with solid fill">
            <a:extLst>
              <a:ext uri="{FF2B5EF4-FFF2-40B4-BE49-F238E27FC236}">
                <a16:creationId xmlns:a16="http://schemas.microsoft.com/office/drawing/2014/main" id="{493E2759-A7AA-9778-595D-96A01C29F49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902491" y="2533528"/>
            <a:ext cx="363001" cy="363001"/>
          </a:xfrm>
          <a:prstGeom prst="rect">
            <a:avLst/>
          </a:prstGeom>
        </p:spPr>
      </p:pic>
      <p:pic>
        <p:nvPicPr>
          <p:cNvPr id="47" name="Graphic 46" descr="Social network with solid fill">
            <a:extLst>
              <a:ext uri="{FF2B5EF4-FFF2-40B4-BE49-F238E27FC236}">
                <a16:creationId xmlns:a16="http://schemas.microsoft.com/office/drawing/2014/main" id="{AFB130D8-61BA-CC97-C9AD-6B97656601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29105" y="4381349"/>
            <a:ext cx="343817" cy="343817"/>
          </a:xfrm>
          <a:prstGeom prst="rect">
            <a:avLst/>
          </a:prstGeom>
        </p:spPr>
      </p:pic>
      <p:pic>
        <p:nvPicPr>
          <p:cNvPr id="49" name="Graphic 48" descr="Research with solid fill">
            <a:extLst>
              <a:ext uri="{FF2B5EF4-FFF2-40B4-BE49-F238E27FC236}">
                <a16:creationId xmlns:a16="http://schemas.microsoft.com/office/drawing/2014/main" id="{131307B7-8E41-2E5B-C6CE-BB55178FE5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28417" y="2785502"/>
            <a:ext cx="412685" cy="412685"/>
          </a:xfrm>
          <a:prstGeom prst="rect">
            <a:avLst/>
          </a:prstGeom>
        </p:spPr>
      </p:pic>
      <p:pic>
        <p:nvPicPr>
          <p:cNvPr id="50" name="Graphic 49" descr="Tick with solid fill">
            <a:extLst>
              <a:ext uri="{FF2B5EF4-FFF2-40B4-BE49-F238E27FC236}">
                <a16:creationId xmlns:a16="http://schemas.microsoft.com/office/drawing/2014/main" id="{48DBF22D-F7C8-0908-0042-5A9D21C229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9813" y="1485340"/>
            <a:ext cx="368093" cy="368093"/>
          </a:xfrm>
          <a:prstGeom prst="rect">
            <a:avLst/>
          </a:prstGeom>
        </p:spPr>
      </p:pic>
      <p:sp>
        <p:nvSpPr>
          <p:cNvPr id="51" name="Oval 50">
            <a:extLst>
              <a:ext uri="{FF2B5EF4-FFF2-40B4-BE49-F238E27FC236}">
                <a16:creationId xmlns:a16="http://schemas.microsoft.com/office/drawing/2014/main" id="{C1BCA5EA-1F2A-2400-15EE-5A9CC14FEE84}"/>
              </a:ext>
            </a:extLst>
          </p:cNvPr>
          <p:cNvSpPr/>
          <p:nvPr/>
        </p:nvSpPr>
        <p:spPr>
          <a:xfrm>
            <a:off x="2718377" y="3213458"/>
            <a:ext cx="564347" cy="57271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pic>
        <p:nvPicPr>
          <p:cNvPr id="52" name="Graphic 51" descr="Meeting with solid fill">
            <a:extLst>
              <a:ext uri="{FF2B5EF4-FFF2-40B4-BE49-F238E27FC236}">
                <a16:creationId xmlns:a16="http://schemas.microsoft.com/office/drawing/2014/main" id="{553EA2AF-A91D-878D-5DF7-3ABF1A97560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2817102" y="3329259"/>
            <a:ext cx="384578" cy="384578"/>
          </a:xfrm>
          <a:prstGeom prst="rect">
            <a:avLst/>
          </a:prstGeom>
        </p:spPr>
      </p:pic>
      <p:sp>
        <p:nvSpPr>
          <p:cNvPr id="54" name="TextBox 53">
            <a:extLst>
              <a:ext uri="{FF2B5EF4-FFF2-40B4-BE49-F238E27FC236}">
                <a16:creationId xmlns:a16="http://schemas.microsoft.com/office/drawing/2014/main" id="{36C9E37A-2A97-FDAF-D51F-7B0907FDF4BF}"/>
              </a:ext>
            </a:extLst>
          </p:cNvPr>
          <p:cNvSpPr txBox="1"/>
          <p:nvPr/>
        </p:nvSpPr>
        <p:spPr>
          <a:xfrm>
            <a:off x="627547" y="3686064"/>
            <a:ext cx="1871244" cy="10464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marR="0" lvl="0" indent="0" eaLnBrk="0" fontAlgn="base" hangingPunct="0">
              <a:lnSpc>
                <a:spcPct val="100000"/>
              </a:lnSpc>
              <a:spcBef>
                <a:spcPts val="0"/>
              </a:spcBef>
              <a:spcAft>
                <a:spcPts val="600"/>
              </a:spcAft>
              <a:buClrTx/>
              <a:buSzTx/>
              <a:buFontTx/>
              <a:buNone/>
              <a:tabLst/>
              <a:defRPr kumimoji="0" sz="900" b="0" i="0" u="none" strike="noStrike" cap="none" spc="0" normalizeH="0" baseline="0">
                <a:ln>
                  <a:noFill/>
                </a:ln>
                <a:solidFill>
                  <a:srgbClr val="000000">
                    <a:lumMod val="50000"/>
                    <a:lumOff val="50000"/>
                  </a:srgbClr>
                </a:solidFill>
                <a:effectLst/>
                <a:uLnTx/>
                <a:uFillTx/>
                <a:latin typeface="Mulish"/>
                <a:cs typeface="Arial" panose="020B0604020202020204" pitchFamily="34" charset="0"/>
              </a:defRPr>
            </a:lvl1pPr>
            <a:lvl2pPr marL="0" indent="0" eaLnBrk="0" fontAlgn="base" hangingPunct="0">
              <a:spcBef>
                <a:spcPts val="0"/>
              </a:spcBef>
              <a:spcAft>
                <a:spcPts val="600"/>
              </a:spcAft>
              <a:buFont typeface="Arial" charset="0"/>
              <a:buNone/>
              <a:defRPr sz="1000"/>
            </a:lvl2pPr>
            <a:lvl3pPr marL="179352" indent="-179352" eaLnBrk="0" fontAlgn="base" hangingPunct="0">
              <a:spcBef>
                <a:spcPts val="0"/>
              </a:spcBef>
              <a:spcAft>
                <a:spcPts val="600"/>
              </a:spcAft>
              <a:buSzPct val="70000"/>
              <a:buFont typeface="Wingdings" pitchFamily="2" charset="2"/>
              <a:buChar char="l"/>
              <a:defRPr sz="1000"/>
            </a:lvl3pPr>
            <a:lvl4pPr marL="352354" indent="-173002" eaLnBrk="0" fontAlgn="base" hangingPunct="0">
              <a:spcBef>
                <a:spcPts val="0"/>
              </a:spcBef>
              <a:spcAft>
                <a:spcPts val="600"/>
              </a:spcAft>
              <a:buSzPct val="70000"/>
              <a:buFont typeface="Arial" pitchFamily="34" charset="0"/>
              <a:buChar char="–"/>
              <a:defRPr sz="1000"/>
            </a:lvl4pPr>
            <a:lvl5pPr marL="539641" indent="-187287" eaLnBrk="0" fontAlgn="base" hangingPunct="0">
              <a:spcBef>
                <a:spcPts val="0"/>
              </a:spcBef>
              <a:spcAft>
                <a:spcPts val="600"/>
              </a:spcAft>
              <a:buSzPct val="70000"/>
              <a:buFont typeface="Arial" pitchFamily="34" charset="0"/>
              <a:buChar char="–"/>
              <a:defRPr sz="1000"/>
            </a:lvl5pPr>
            <a:lvl6pPr marL="2514093" indent="-228554" fontAlgn="base">
              <a:spcBef>
                <a:spcPct val="20000"/>
              </a:spcBef>
              <a:spcAft>
                <a:spcPct val="0"/>
              </a:spcAft>
              <a:buChar char="»"/>
              <a:defRPr sz="2000"/>
            </a:lvl6pPr>
            <a:lvl7pPr marL="2971200" indent="-228554" fontAlgn="base">
              <a:spcBef>
                <a:spcPct val="20000"/>
              </a:spcBef>
              <a:spcAft>
                <a:spcPct val="0"/>
              </a:spcAft>
              <a:buChar char="»"/>
              <a:defRPr sz="2000"/>
            </a:lvl7pPr>
            <a:lvl8pPr marL="3428309" indent="-228554" fontAlgn="base">
              <a:spcBef>
                <a:spcPct val="20000"/>
              </a:spcBef>
              <a:spcAft>
                <a:spcPct val="0"/>
              </a:spcAft>
              <a:buChar char="»"/>
              <a:defRPr sz="2000"/>
            </a:lvl8pPr>
            <a:lvl9pPr marL="3885418" indent="-228554" fontAlgn="base">
              <a:spcBef>
                <a:spcPct val="20000"/>
              </a:spcBef>
              <a:spcAft>
                <a:spcPct val="0"/>
              </a:spcAft>
              <a:buChar char="»"/>
              <a:defRPr sz="2000"/>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November 21 – May 22</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The clinical case for change was co-developed through significant clinical engagement, including: 60 interviews, 12 reference group meetings, 2 large clinical workshops and 5 surgical deep dive sessions </a:t>
            </a:r>
          </a:p>
        </p:txBody>
      </p:sp>
      <p:sp>
        <p:nvSpPr>
          <p:cNvPr id="57" name="Text Placeholder 6">
            <a:extLst>
              <a:ext uri="{FF2B5EF4-FFF2-40B4-BE49-F238E27FC236}">
                <a16:creationId xmlns:a16="http://schemas.microsoft.com/office/drawing/2014/main" id="{585137EA-F2F8-A81F-CAB5-9E7BFC13CBAB}"/>
              </a:ext>
            </a:extLst>
          </p:cNvPr>
          <p:cNvSpPr txBox="1">
            <a:spLocks/>
          </p:cNvSpPr>
          <p:nvPr/>
        </p:nvSpPr>
        <p:spPr bwMode="auto">
          <a:xfrm>
            <a:off x="631592" y="3487327"/>
            <a:ext cx="2060892"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Arial" charset="0"/>
                <a:cs typeface="Arial" panose="020B0604020202020204" pitchFamily="34" charset="0"/>
              </a:rPr>
              <a:t>Case for change development</a:t>
            </a:r>
          </a:p>
        </p:txBody>
      </p:sp>
      <p:sp>
        <p:nvSpPr>
          <p:cNvPr id="59" name="Text Placeholder 6">
            <a:extLst>
              <a:ext uri="{FF2B5EF4-FFF2-40B4-BE49-F238E27FC236}">
                <a16:creationId xmlns:a16="http://schemas.microsoft.com/office/drawing/2014/main" id="{F0D26715-B494-99C0-ED59-D50294C711B0}"/>
              </a:ext>
            </a:extLst>
          </p:cNvPr>
          <p:cNvSpPr txBox="1">
            <a:spLocks/>
          </p:cNvSpPr>
          <p:nvPr/>
        </p:nvSpPr>
        <p:spPr bwMode="auto">
          <a:xfrm>
            <a:off x="5741102" y="1439190"/>
            <a:ext cx="1522363" cy="10207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225"/>
              </a:spcBef>
              <a:spcAft>
                <a:spcPts val="225"/>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November 22 – May 23</a:t>
            </a:r>
          </a:p>
          <a:p>
            <a:pPr marL="0" marR="0" lvl="0" indent="0" algn="l" defTabSz="914400" rtl="0" eaLnBrk="0" fontAlgn="base" latinLnBrk="0" hangingPunct="0">
              <a:lnSpc>
                <a:spcPct val="100000"/>
              </a:lnSpc>
              <a:spcBef>
                <a:spcPts val="225"/>
              </a:spcBef>
              <a:spcAft>
                <a:spcPts val="225"/>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Evaluation of options was undertaken through </a:t>
            </a:r>
            <a:r>
              <a:rPr kumimoji="0" lang="en-GB" sz="900" b="1"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10</a:t>
            </a: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 clinical reference group meetings, </a:t>
            </a:r>
            <a:r>
              <a:rPr kumimoji="0" lang="en-GB" sz="900" b="1"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8</a:t>
            </a: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 finance group meetings and </a:t>
            </a:r>
            <a:r>
              <a:rPr kumimoji="0" lang="en-GB" sz="900" b="1"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3</a:t>
            </a: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 patient and public engagement group meetings</a:t>
            </a:r>
          </a:p>
        </p:txBody>
      </p:sp>
      <p:sp>
        <p:nvSpPr>
          <p:cNvPr id="60" name="Text Placeholder 1">
            <a:extLst>
              <a:ext uri="{FF2B5EF4-FFF2-40B4-BE49-F238E27FC236}">
                <a16:creationId xmlns:a16="http://schemas.microsoft.com/office/drawing/2014/main" id="{BEFC3042-B176-8A4F-3F69-2FAEC16BC757}"/>
              </a:ext>
            </a:extLst>
          </p:cNvPr>
          <p:cNvSpPr>
            <a:spLocks noGrp="1"/>
          </p:cNvSpPr>
          <p:nvPr>
            <p:ph type="body" sz="quarter" idx="10"/>
          </p:nvPr>
        </p:nvSpPr>
        <p:spPr>
          <a:xfrm>
            <a:off x="304143" y="236891"/>
            <a:ext cx="8332798" cy="586946"/>
          </a:xfrm>
        </p:spPr>
        <p:txBody>
          <a:bodyPr/>
          <a:lstStyle/>
          <a:p>
            <a:r>
              <a:rPr lang="en-US" sz="2200" b="1" dirty="0">
                <a:latin typeface="Arial" panose="020B0604020202020204" pitchFamily="34" charset="0"/>
              </a:rPr>
              <a:t>Start Well is a collaborative </a:t>
            </a:r>
            <a:r>
              <a:rPr lang="en-US" sz="2200" b="1" dirty="0" err="1">
                <a:latin typeface="Arial" panose="020B0604020202020204" pitchFamily="34" charset="0"/>
              </a:rPr>
              <a:t>programme</a:t>
            </a:r>
            <a:r>
              <a:rPr lang="en-US" sz="2200" b="1" dirty="0">
                <a:latin typeface="Arial" panose="020B0604020202020204" pitchFamily="34" charset="0"/>
              </a:rPr>
              <a:t> involving a wide range of patients, carers, community representatives, clinical leaders and ICS partners</a:t>
            </a:r>
          </a:p>
        </p:txBody>
      </p:sp>
      <p:sp>
        <p:nvSpPr>
          <p:cNvPr id="61" name="Text Placeholder 6">
            <a:extLst>
              <a:ext uri="{FF2B5EF4-FFF2-40B4-BE49-F238E27FC236}">
                <a16:creationId xmlns:a16="http://schemas.microsoft.com/office/drawing/2014/main" id="{48F7ABD6-5B26-828C-C4F2-D8F95B2FD851}"/>
              </a:ext>
            </a:extLst>
          </p:cNvPr>
          <p:cNvSpPr txBox="1">
            <a:spLocks/>
          </p:cNvSpPr>
          <p:nvPr/>
        </p:nvSpPr>
        <p:spPr bwMode="auto">
          <a:xfrm>
            <a:off x="5379252" y="4832281"/>
            <a:ext cx="1486325"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Arial" charset="0"/>
                <a:cs typeface="Arial" panose="020B0604020202020204" pitchFamily="34" charset="0"/>
              </a:rPr>
              <a:t>Pre-consultation business case development </a:t>
            </a:r>
          </a:p>
        </p:txBody>
      </p:sp>
      <p:sp>
        <p:nvSpPr>
          <p:cNvPr id="62" name="Text Placeholder 6">
            <a:extLst>
              <a:ext uri="{FF2B5EF4-FFF2-40B4-BE49-F238E27FC236}">
                <a16:creationId xmlns:a16="http://schemas.microsoft.com/office/drawing/2014/main" id="{B2D51117-CEBE-C755-46B8-B92BFFFF544A}"/>
              </a:ext>
            </a:extLst>
          </p:cNvPr>
          <p:cNvSpPr txBox="1">
            <a:spLocks/>
          </p:cNvSpPr>
          <p:nvPr/>
        </p:nvSpPr>
        <p:spPr bwMode="auto">
          <a:xfrm>
            <a:off x="5386600" y="5187586"/>
            <a:ext cx="1499092"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May 23 – September 23</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Drafting of pre-consultation cases that outline proposals and new clinical model to be implemented</a:t>
            </a:r>
            <a:endParaRPr kumimoji="0" lang="en-GB" sz="900" b="0" i="0" u="none" strike="noStrike" kern="1200" cap="none" spc="0" normalizeH="0" baseline="0" noProof="0">
              <a:ln>
                <a:noFill/>
              </a:ln>
              <a:solidFill>
                <a:srgbClr val="000000">
                  <a:lumMod val="50000"/>
                  <a:lumOff val="50000"/>
                </a:srgbClr>
              </a:solidFill>
              <a:effectLst/>
              <a:uLnTx/>
              <a:uFillTx/>
              <a:latin typeface="Mulish"/>
              <a:ea typeface="+mn-lt"/>
              <a:cs typeface="Arial" panose="020B060402020202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endParaRPr>
          </a:p>
        </p:txBody>
      </p:sp>
      <p:sp>
        <p:nvSpPr>
          <p:cNvPr id="65" name="Text Placeholder 6">
            <a:extLst>
              <a:ext uri="{FF2B5EF4-FFF2-40B4-BE49-F238E27FC236}">
                <a16:creationId xmlns:a16="http://schemas.microsoft.com/office/drawing/2014/main" id="{5CF0BD3D-C16D-CE4F-625C-1D3209EA7E2C}"/>
              </a:ext>
            </a:extLst>
          </p:cNvPr>
          <p:cNvSpPr txBox="1">
            <a:spLocks/>
          </p:cNvSpPr>
          <p:nvPr/>
        </p:nvSpPr>
        <p:spPr bwMode="auto">
          <a:xfrm>
            <a:off x="7562880" y="3211219"/>
            <a:ext cx="1309924" cy="169277"/>
          </a:xfrm>
          <a:prstGeom prst="rect">
            <a:avLst/>
          </a:prstGeom>
          <a:solidFill>
            <a:schemeClr val="bg1">
              <a:alpha val="60000"/>
            </a:schemeClr>
          </a:solid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Arial" charset="0"/>
                <a:cs typeface="Arial" panose="020B0604020202020204" pitchFamily="34" charset="0"/>
              </a:rPr>
              <a:t>Clinical senate review</a:t>
            </a:r>
          </a:p>
        </p:txBody>
      </p:sp>
      <p:sp>
        <p:nvSpPr>
          <p:cNvPr id="66" name="Text Placeholder 6">
            <a:extLst>
              <a:ext uri="{FF2B5EF4-FFF2-40B4-BE49-F238E27FC236}">
                <a16:creationId xmlns:a16="http://schemas.microsoft.com/office/drawing/2014/main" id="{DF2BF278-6FBB-979D-81C0-A756039CBE95}"/>
              </a:ext>
            </a:extLst>
          </p:cNvPr>
          <p:cNvSpPr txBox="1">
            <a:spLocks/>
          </p:cNvSpPr>
          <p:nvPr/>
        </p:nvSpPr>
        <p:spPr bwMode="auto">
          <a:xfrm>
            <a:off x="7562880" y="3377767"/>
            <a:ext cx="1171967" cy="11849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July 23 </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A panel of over 30 senate panel members reviewed and feedback on proposals. Lead clinicians from NCL represented the programme</a:t>
            </a:r>
            <a:endParaRPr kumimoji="0" lang="en-GB" sz="900" b="0" i="0" u="none" strike="noStrike" kern="1200" cap="none" spc="0" normalizeH="0" baseline="0" noProof="0">
              <a:ln>
                <a:noFill/>
              </a:ln>
              <a:solidFill>
                <a:srgbClr val="000000">
                  <a:lumMod val="50000"/>
                  <a:lumOff val="50000"/>
                </a:srgbClr>
              </a:solidFill>
              <a:effectLst/>
              <a:uLnTx/>
              <a:uFillTx/>
              <a:latin typeface="Mulish"/>
              <a:ea typeface="+mn-lt"/>
              <a:cs typeface="Arial" panose="020B0604020202020204" pitchFamily="34" charset="0"/>
            </a:endParaRPr>
          </a:p>
        </p:txBody>
      </p:sp>
      <p:sp>
        <p:nvSpPr>
          <p:cNvPr id="67" name="Shape">
            <a:extLst>
              <a:ext uri="{FF2B5EF4-FFF2-40B4-BE49-F238E27FC236}">
                <a16:creationId xmlns:a16="http://schemas.microsoft.com/office/drawing/2014/main" id="{6285C79D-9FC4-0083-D956-6752450419A4}"/>
              </a:ext>
            </a:extLst>
          </p:cNvPr>
          <p:cNvSpPr/>
          <p:nvPr/>
        </p:nvSpPr>
        <p:spPr>
          <a:xfrm>
            <a:off x="9999969" y="4317828"/>
            <a:ext cx="842005" cy="1350821"/>
          </a:xfrm>
          <a:custGeom>
            <a:avLst/>
            <a:gdLst/>
            <a:ahLst/>
            <a:cxnLst>
              <a:cxn ang="0">
                <a:pos x="wd2" y="hd2"/>
              </a:cxn>
              <a:cxn ang="5400000">
                <a:pos x="wd2" y="hd2"/>
              </a:cxn>
              <a:cxn ang="10800000">
                <a:pos x="wd2" y="hd2"/>
              </a:cxn>
              <a:cxn ang="16200000">
                <a:pos x="wd2" y="hd2"/>
              </a:cxn>
            </a:cxnLst>
            <a:rect l="0" t="0" r="r" b="b"/>
            <a:pathLst>
              <a:path w="21600" h="21600" extrusionOk="0">
                <a:moveTo>
                  <a:pt x="15588" y="87"/>
                </a:moveTo>
                <a:cubicBezTo>
                  <a:pt x="15129" y="32"/>
                  <a:pt x="14652" y="0"/>
                  <a:pt x="14165" y="0"/>
                </a:cubicBezTo>
                <a:cubicBezTo>
                  <a:pt x="13535" y="0"/>
                  <a:pt x="12923" y="55"/>
                  <a:pt x="12339" y="147"/>
                </a:cubicBezTo>
                <a:cubicBezTo>
                  <a:pt x="9117" y="656"/>
                  <a:pt x="6730" y="2467"/>
                  <a:pt x="6730" y="4634"/>
                </a:cubicBezTo>
                <a:cubicBezTo>
                  <a:pt x="6730" y="6798"/>
                  <a:pt x="9117" y="8613"/>
                  <a:pt x="12339" y="9121"/>
                </a:cubicBezTo>
                <a:lnTo>
                  <a:pt x="12339" y="11473"/>
                </a:lnTo>
                <a:cubicBezTo>
                  <a:pt x="12339" y="15778"/>
                  <a:pt x="6930" y="19312"/>
                  <a:pt x="125" y="19572"/>
                </a:cubicBezTo>
                <a:cubicBezTo>
                  <a:pt x="209" y="19846"/>
                  <a:pt x="255" y="20129"/>
                  <a:pt x="255" y="20418"/>
                </a:cubicBezTo>
                <a:cubicBezTo>
                  <a:pt x="255" y="20829"/>
                  <a:pt x="162" y="21222"/>
                  <a:pt x="0" y="21600"/>
                </a:cubicBezTo>
                <a:cubicBezTo>
                  <a:pt x="8654" y="21378"/>
                  <a:pt x="15584" y="16922"/>
                  <a:pt x="15584" y="11473"/>
                </a:cubicBezTo>
                <a:lnTo>
                  <a:pt x="15584" y="9182"/>
                </a:lnTo>
                <a:cubicBezTo>
                  <a:pt x="19009" y="8769"/>
                  <a:pt x="21600" y="6891"/>
                  <a:pt x="21600" y="4634"/>
                </a:cubicBezTo>
                <a:cubicBezTo>
                  <a:pt x="21600" y="2378"/>
                  <a:pt x="19014" y="500"/>
                  <a:pt x="15588" y="87"/>
                </a:cubicBezTo>
                <a:close/>
              </a:path>
            </a:pathLst>
          </a:custGeom>
          <a:solidFill>
            <a:schemeClr val="accent2"/>
          </a:solidFill>
          <a:ln w="12700">
            <a:solidFill>
              <a:schemeClr val="accent2"/>
            </a:solidFill>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0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sp>
        <p:nvSpPr>
          <p:cNvPr id="68" name="Text Placeholder 6">
            <a:extLst>
              <a:ext uri="{FF2B5EF4-FFF2-40B4-BE49-F238E27FC236}">
                <a16:creationId xmlns:a16="http://schemas.microsoft.com/office/drawing/2014/main" id="{54ABFAEA-7C9E-935A-6987-B4E9E4755172}"/>
              </a:ext>
            </a:extLst>
          </p:cNvPr>
          <p:cNvSpPr txBox="1">
            <a:spLocks/>
          </p:cNvSpPr>
          <p:nvPr/>
        </p:nvSpPr>
        <p:spPr bwMode="auto">
          <a:xfrm>
            <a:off x="8084397" y="1139200"/>
            <a:ext cx="1874767"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Arial" charset="0"/>
                <a:cs typeface="Arial" panose="020B0604020202020204" pitchFamily="34" charset="0"/>
              </a:rPr>
              <a:t>Finance assurance</a:t>
            </a:r>
          </a:p>
        </p:txBody>
      </p:sp>
      <p:sp>
        <p:nvSpPr>
          <p:cNvPr id="69" name="Text Placeholder 6">
            <a:extLst>
              <a:ext uri="{FF2B5EF4-FFF2-40B4-BE49-F238E27FC236}">
                <a16:creationId xmlns:a16="http://schemas.microsoft.com/office/drawing/2014/main" id="{3108C9BB-1D64-BB71-9D2D-6AE09C90DD27}"/>
              </a:ext>
            </a:extLst>
          </p:cNvPr>
          <p:cNvSpPr txBox="1">
            <a:spLocks/>
          </p:cNvSpPr>
          <p:nvPr/>
        </p:nvSpPr>
        <p:spPr bwMode="auto">
          <a:xfrm>
            <a:off x="8084397" y="1275475"/>
            <a:ext cx="1616941" cy="11233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August 23 – September 23</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Assurance of capital assumptions for each option through 1:1 assurance meetings with CFOs</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lt"/>
                <a:cs typeface="Arial" panose="020B0604020202020204" pitchFamily="34" charset="0"/>
              </a:rPr>
              <a:t>Further assurance of wider finance case through CFO group, and sign off in September</a:t>
            </a:r>
          </a:p>
        </p:txBody>
      </p:sp>
      <p:sp>
        <p:nvSpPr>
          <p:cNvPr id="6" name="Text Placeholder 6">
            <a:extLst>
              <a:ext uri="{FF2B5EF4-FFF2-40B4-BE49-F238E27FC236}">
                <a16:creationId xmlns:a16="http://schemas.microsoft.com/office/drawing/2014/main" id="{D2DBE273-992A-4103-03F5-D72A8D3BA6BB}"/>
              </a:ext>
            </a:extLst>
          </p:cNvPr>
          <p:cNvSpPr txBox="1">
            <a:spLocks/>
          </p:cNvSpPr>
          <p:nvPr/>
        </p:nvSpPr>
        <p:spPr bwMode="auto">
          <a:xfrm>
            <a:off x="10925215" y="4428665"/>
            <a:ext cx="1178554" cy="169277"/>
          </a:xfrm>
          <a:prstGeom prst="rect">
            <a:avLst/>
          </a:prstGeom>
          <a:solidFill>
            <a:schemeClr val="bg1">
              <a:alpha val="60000"/>
            </a:schemeClr>
          </a:solid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GB" sz="1100" b="0" kern="0" dirty="0">
                <a:solidFill>
                  <a:srgbClr val="C9589B"/>
                </a:solidFill>
                <a:latin typeface="Mulish"/>
                <a:ea typeface="Arial" charset="0"/>
                <a:cs typeface="Arial"/>
              </a:rPr>
              <a:t>Public</a:t>
            </a:r>
            <a:r>
              <a:rPr kumimoji="0" lang="en-GB" sz="1100" b="0" i="0" u="none" strike="noStrike" kern="0" cap="none" spc="0" normalizeH="0" baseline="0" noProof="0" dirty="0">
                <a:ln>
                  <a:noFill/>
                </a:ln>
                <a:solidFill>
                  <a:srgbClr val="C9589B"/>
                </a:solidFill>
                <a:effectLst/>
                <a:uLnTx/>
                <a:uFillTx/>
                <a:latin typeface="Mulish"/>
                <a:ea typeface="Arial" charset="0"/>
                <a:cs typeface="Arial"/>
              </a:rPr>
              <a:t> consultation</a:t>
            </a:r>
          </a:p>
        </p:txBody>
      </p:sp>
      <p:sp>
        <p:nvSpPr>
          <p:cNvPr id="7" name="Text Placeholder 6">
            <a:extLst>
              <a:ext uri="{FF2B5EF4-FFF2-40B4-BE49-F238E27FC236}">
                <a16:creationId xmlns:a16="http://schemas.microsoft.com/office/drawing/2014/main" id="{40016F8A-0B91-E613-3FB4-7C9DDAF4EF0E}"/>
              </a:ext>
            </a:extLst>
          </p:cNvPr>
          <p:cNvSpPr txBox="1">
            <a:spLocks/>
          </p:cNvSpPr>
          <p:nvPr/>
        </p:nvSpPr>
        <p:spPr bwMode="auto">
          <a:xfrm>
            <a:off x="10914221" y="4840563"/>
            <a:ext cx="1178554" cy="769441"/>
          </a:xfrm>
          <a:prstGeom prst="rect">
            <a:avLst/>
          </a:prstGeom>
          <a:solidFill>
            <a:schemeClr val="bg1">
              <a:alpha val="50000"/>
            </a:schemeClr>
          </a:solid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December 23 – March 24</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Seeking feedback on proposals which will inform subsequent decision making</a:t>
            </a:r>
          </a:p>
        </p:txBody>
      </p:sp>
      <p:sp>
        <p:nvSpPr>
          <p:cNvPr id="8" name="Text Placeholder 6">
            <a:extLst>
              <a:ext uri="{FF2B5EF4-FFF2-40B4-BE49-F238E27FC236}">
                <a16:creationId xmlns:a16="http://schemas.microsoft.com/office/drawing/2014/main" id="{06A4A95E-3A0A-4EC0-46C7-0ACD3B5283CA}"/>
              </a:ext>
            </a:extLst>
          </p:cNvPr>
          <p:cNvSpPr txBox="1">
            <a:spLocks/>
          </p:cNvSpPr>
          <p:nvPr/>
        </p:nvSpPr>
        <p:spPr bwMode="auto">
          <a:xfrm>
            <a:off x="9270664" y="4418190"/>
            <a:ext cx="744133" cy="169277"/>
          </a:xfrm>
          <a:prstGeom prst="rect">
            <a:avLst/>
          </a:prstGeom>
          <a:solidFill>
            <a:schemeClr val="bg1">
              <a:alpha val="60000"/>
            </a:schemeClr>
          </a:solid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C9589B"/>
                </a:solidFill>
                <a:effectLst/>
                <a:uLnTx/>
                <a:uFillTx/>
                <a:latin typeface="Mulish"/>
                <a:ea typeface="Arial" charset="0"/>
                <a:cs typeface="Arial" panose="020B0604020202020204" pitchFamily="34" charset="0"/>
              </a:rPr>
              <a:t>ICB Board </a:t>
            </a:r>
          </a:p>
        </p:txBody>
      </p:sp>
      <p:sp>
        <p:nvSpPr>
          <p:cNvPr id="10" name="Text Placeholder 6">
            <a:extLst>
              <a:ext uri="{FF2B5EF4-FFF2-40B4-BE49-F238E27FC236}">
                <a16:creationId xmlns:a16="http://schemas.microsoft.com/office/drawing/2014/main" id="{05840FF1-46CD-B171-492E-DE8230FA2679}"/>
              </a:ext>
            </a:extLst>
          </p:cNvPr>
          <p:cNvSpPr txBox="1">
            <a:spLocks/>
          </p:cNvSpPr>
          <p:nvPr/>
        </p:nvSpPr>
        <p:spPr bwMode="auto">
          <a:xfrm>
            <a:off x="9270664" y="4600680"/>
            <a:ext cx="1192855" cy="63094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December 5th 23</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Seeking approval to commence consultation on proposals</a:t>
            </a:r>
          </a:p>
        </p:txBody>
      </p:sp>
      <p:sp>
        <p:nvSpPr>
          <p:cNvPr id="34" name="Oval 33">
            <a:extLst>
              <a:ext uri="{FF2B5EF4-FFF2-40B4-BE49-F238E27FC236}">
                <a16:creationId xmlns:a16="http://schemas.microsoft.com/office/drawing/2014/main" id="{E79628E8-A007-E20C-6B6E-8075753F1145}"/>
              </a:ext>
            </a:extLst>
          </p:cNvPr>
          <p:cNvSpPr/>
          <p:nvPr/>
        </p:nvSpPr>
        <p:spPr>
          <a:xfrm>
            <a:off x="9462197" y="5346794"/>
            <a:ext cx="564347" cy="572719"/>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Mulish"/>
              <a:ea typeface="+mn-ea"/>
              <a:cs typeface="Arial" panose="020B0604020202020204" pitchFamily="34" charset="0"/>
            </a:endParaRPr>
          </a:p>
        </p:txBody>
      </p:sp>
      <p:pic>
        <p:nvPicPr>
          <p:cNvPr id="48" name="Graphic 47">
            <a:extLst>
              <a:ext uri="{FF2B5EF4-FFF2-40B4-BE49-F238E27FC236}">
                <a16:creationId xmlns:a16="http://schemas.microsoft.com/office/drawing/2014/main" id="{0623E757-EB30-8D04-2B69-282E912CE705}"/>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535947" y="5427146"/>
            <a:ext cx="412014" cy="412014"/>
          </a:xfrm>
          <a:prstGeom prst="rect">
            <a:avLst/>
          </a:prstGeom>
        </p:spPr>
      </p:pic>
      <p:sp>
        <p:nvSpPr>
          <p:cNvPr id="4" name="Text Placeholder 6">
            <a:extLst>
              <a:ext uri="{FF2B5EF4-FFF2-40B4-BE49-F238E27FC236}">
                <a16:creationId xmlns:a16="http://schemas.microsoft.com/office/drawing/2014/main" id="{98FB228F-AB23-A42C-7826-EFD1388A6E26}"/>
              </a:ext>
            </a:extLst>
          </p:cNvPr>
          <p:cNvSpPr txBox="1">
            <a:spLocks/>
          </p:cNvSpPr>
          <p:nvPr/>
        </p:nvSpPr>
        <p:spPr bwMode="auto">
          <a:xfrm>
            <a:off x="9168734" y="2755432"/>
            <a:ext cx="1874767"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rgbClr val="07989A"/>
                </a:solidFill>
                <a:effectLst/>
                <a:uLnTx/>
                <a:uFillTx/>
                <a:latin typeface="Mulish"/>
                <a:ea typeface="Arial" charset="0"/>
                <a:cs typeface="Arial" panose="020B0604020202020204" pitchFamily="34" charset="0"/>
              </a:rPr>
              <a:t>NHSE Assurance</a:t>
            </a:r>
          </a:p>
        </p:txBody>
      </p:sp>
      <p:sp>
        <p:nvSpPr>
          <p:cNvPr id="5" name="Text Placeholder 6">
            <a:extLst>
              <a:ext uri="{FF2B5EF4-FFF2-40B4-BE49-F238E27FC236}">
                <a16:creationId xmlns:a16="http://schemas.microsoft.com/office/drawing/2014/main" id="{3137FA30-2909-A3BD-4514-5568242AD57A}"/>
              </a:ext>
            </a:extLst>
          </p:cNvPr>
          <p:cNvSpPr txBox="1">
            <a:spLocks/>
          </p:cNvSpPr>
          <p:nvPr/>
        </p:nvSpPr>
        <p:spPr bwMode="auto">
          <a:xfrm>
            <a:off x="9168734" y="2932347"/>
            <a:ext cx="1661626" cy="9079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ts val="0"/>
              </a:spcBef>
              <a:spcAft>
                <a:spcPts val="600"/>
              </a:spcAft>
              <a:defRPr sz="1000" b="1">
                <a:solidFill>
                  <a:schemeClr val="tx1">
                    <a:lumMod val="50000"/>
                    <a:lumOff val="50000"/>
                  </a:schemeClr>
                </a:solidFill>
                <a:latin typeface="+mn-lt"/>
                <a:ea typeface="+mn-ea"/>
                <a:cs typeface="+mn-cs"/>
              </a:defRPr>
            </a:lvl1pPr>
            <a:lvl2pPr marL="0" indent="0" algn="l" rtl="0" eaLnBrk="0" fontAlgn="base" hangingPunct="0">
              <a:spcBef>
                <a:spcPts val="0"/>
              </a:spcBef>
              <a:spcAft>
                <a:spcPts val="600"/>
              </a:spcAft>
              <a:buFont typeface="Arial" charset="0"/>
              <a:buNone/>
              <a:defRPr sz="1000">
                <a:solidFill>
                  <a:schemeClr val="tx1"/>
                </a:solidFill>
                <a:latin typeface="+mn-lt"/>
              </a:defRPr>
            </a:lvl2pPr>
            <a:lvl3pPr marL="179352" indent="-179352" algn="l" rtl="0" eaLnBrk="0" fontAlgn="base" hangingPunct="0">
              <a:spcBef>
                <a:spcPts val="0"/>
              </a:spcBef>
              <a:spcAft>
                <a:spcPts val="600"/>
              </a:spcAft>
              <a:buSzPct val="70000"/>
              <a:buFont typeface="Wingdings" pitchFamily="2" charset="2"/>
              <a:buChar char="l"/>
              <a:defRPr sz="1000">
                <a:solidFill>
                  <a:schemeClr val="tx1"/>
                </a:solidFill>
                <a:latin typeface="+mn-lt"/>
              </a:defRPr>
            </a:lvl3pPr>
            <a:lvl4pPr marL="352354" indent="-173002" algn="l" rtl="0" eaLnBrk="0" fontAlgn="base" hangingPunct="0">
              <a:spcBef>
                <a:spcPts val="0"/>
              </a:spcBef>
              <a:spcAft>
                <a:spcPts val="600"/>
              </a:spcAft>
              <a:buSzPct val="70000"/>
              <a:buFont typeface="Arial" pitchFamily="34" charset="0"/>
              <a:buChar char="–"/>
              <a:defRPr sz="1000">
                <a:solidFill>
                  <a:schemeClr val="tx1"/>
                </a:solidFill>
                <a:latin typeface="+mn-lt"/>
              </a:defRPr>
            </a:lvl4pPr>
            <a:lvl5pPr marL="539641" indent="-187287" algn="l" rtl="0" eaLnBrk="0" fontAlgn="base" hangingPunct="0">
              <a:spcBef>
                <a:spcPts val="0"/>
              </a:spcBef>
              <a:spcAft>
                <a:spcPts val="600"/>
              </a:spcAft>
              <a:buSzPct val="70000"/>
              <a:buFont typeface="Arial" pitchFamily="34" charset="0"/>
              <a:buChar char="–"/>
              <a:defRPr sz="1000">
                <a:solidFill>
                  <a:schemeClr val="tx1"/>
                </a:solidFill>
                <a:latin typeface="+mn-lt"/>
              </a:defRPr>
            </a:lvl5pPr>
            <a:lvl6pPr marL="2514093" indent="-228554" algn="l" rtl="0" fontAlgn="base">
              <a:spcBef>
                <a:spcPct val="20000"/>
              </a:spcBef>
              <a:spcAft>
                <a:spcPct val="0"/>
              </a:spcAft>
              <a:buChar char="»"/>
              <a:defRPr sz="2000">
                <a:solidFill>
                  <a:schemeClr val="tx1"/>
                </a:solidFill>
                <a:latin typeface="+mn-lt"/>
              </a:defRPr>
            </a:lvl6pPr>
            <a:lvl7pPr marL="2971200" indent="-228554" algn="l" rtl="0" fontAlgn="base">
              <a:spcBef>
                <a:spcPct val="20000"/>
              </a:spcBef>
              <a:spcAft>
                <a:spcPct val="0"/>
              </a:spcAft>
              <a:buChar char="»"/>
              <a:defRPr sz="2000">
                <a:solidFill>
                  <a:schemeClr val="tx1"/>
                </a:solidFill>
                <a:latin typeface="+mn-lt"/>
              </a:defRPr>
            </a:lvl7pPr>
            <a:lvl8pPr marL="3428309" indent="-228554" algn="l" rtl="0" fontAlgn="base">
              <a:spcBef>
                <a:spcPct val="20000"/>
              </a:spcBef>
              <a:spcAft>
                <a:spcPct val="0"/>
              </a:spcAft>
              <a:buChar char="»"/>
              <a:defRPr sz="2000">
                <a:solidFill>
                  <a:schemeClr val="tx1"/>
                </a:solidFill>
                <a:latin typeface="+mn-lt"/>
              </a:defRPr>
            </a:lvl8pPr>
            <a:lvl9pPr marL="3885418" indent="-228554"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November 23</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lumMod val="50000"/>
                    <a:lumOff val="50000"/>
                  </a:srgbClr>
                </a:solidFill>
                <a:effectLst/>
                <a:uLnTx/>
                <a:uFillTx/>
                <a:latin typeface="Mulish"/>
                <a:ea typeface="+mn-ea"/>
                <a:cs typeface="Arial" panose="020B0604020202020204" pitchFamily="34" charset="0"/>
              </a:rPr>
              <a:t>Assurance of proposals by NHSE, a requirement in advance of commencing a consultation. Trust Board sign up to proposals is needed for this</a:t>
            </a:r>
            <a:endParaRPr kumimoji="0" lang="en-GB" sz="900" b="0" i="0" u="none" strike="noStrike" kern="1200" cap="none" spc="0" normalizeH="0" baseline="0" noProof="0">
              <a:ln>
                <a:noFill/>
              </a:ln>
              <a:solidFill>
                <a:srgbClr val="000000">
                  <a:lumMod val="50000"/>
                  <a:lumOff val="50000"/>
                </a:srgbClr>
              </a:solidFill>
              <a:effectLst/>
              <a:uLnTx/>
              <a:uFillTx/>
              <a:latin typeface="Mulish"/>
              <a:ea typeface="+mn-lt"/>
              <a:cs typeface="Arial" panose="020B0604020202020204" pitchFamily="34" charset="0"/>
            </a:endParaRPr>
          </a:p>
        </p:txBody>
      </p:sp>
      <p:sp>
        <p:nvSpPr>
          <p:cNvPr id="2" name="Text Placeholder 1">
            <a:extLst>
              <a:ext uri="{FF2B5EF4-FFF2-40B4-BE49-F238E27FC236}">
                <a16:creationId xmlns:a16="http://schemas.microsoft.com/office/drawing/2014/main" id="{837514AE-9433-87B8-091E-D83EEACF641B}"/>
              </a:ext>
            </a:extLst>
          </p:cNvPr>
          <p:cNvSpPr txBox="1">
            <a:spLocks/>
          </p:cNvSpPr>
          <p:nvPr/>
        </p:nvSpPr>
        <p:spPr>
          <a:xfrm>
            <a:off x="304143" y="6133256"/>
            <a:ext cx="11704976" cy="586946"/>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rgbClr val="4D4D4C"/>
                </a:solidFill>
                <a:latin typeface="Mulish"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4D4D4C"/>
                </a:solidFill>
                <a:effectLst/>
                <a:uLnTx/>
                <a:uFillTx/>
                <a:latin typeface="Arial" panose="020B0604020202020204" pitchFamily="34" charset="0"/>
                <a:ea typeface="+mn-ea"/>
                <a:cs typeface="Arial" panose="020B0604020202020204" pitchFamily="34" charset="0"/>
              </a:rPr>
              <a:t>The </a:t>
            </a:r>
            <a:r>
              <a:rPr kumimoji="0" lang="en-US" sz="1600" b="1" i="0" u="none" strike="noStrike" kern="1200" cap="none" spc="0" normalizeH="0" baseline="0" noProof="0" dirty="0" err="1">
                <a:ln>
                  <a:noFill/>
                </a:ln>
                <a:solidFill>
                  <a:srgbClr val="4D4D4C"/>
                </a:solidFill>
                <a:effectLst/>
                <a:uLnTx/>
                <a:uFillTx/>
                <a:latin typeface="Arial" panose="020B0604020202020204" pitchFamily="34" charset="0"/>
                <a:ea typeface="+mn-ea"/>
                <a:cs typeface="Arial" panose="020B0604020202020204" pitchFamily="34" charset="0"/>
              </a:rPr>
              <a:t>programme</a:t>
            </a:r>
            <a:r>
              <a:rPr kumimoji="0" lang="en-US" sz="1600" b="1" i="0" u="none" strike="noStrike" kern="1200" cap="none" spc="0" normalizeH="0" baseline="0" noProof="0" dirty="0">
                <a:ln>
                  <a:noFill/>
                </a:ln>
                <a:solidFill>
                  <a:srgbClr val="4D4D4C"/>
                </a:solidFill>
                <a:effectLst/>
                <a:uLnTx/>
                <a:uFillTx/>
                <a:latin typeface="Arial" panose="020B0604020202020204" pitchFamily="34" charset="0"/>
                <a:ea typeface="+mn-ea"/>
                <a:cs typeface="Arial" panose="020B0604020202020204" pitchFamily="34" charset="0"/>
              </a:rPr>
              <a:t>, which began in November 2021, has benefited from extensive clinical and service user input.</a:t>
            </a:r>
          </a:p>
        </p:txBody>
      </p:sp>
    </p:spTree>
    <p:extLst>
      <p:ext uri="{BB962C8B-B14F-4D97-AF65-F5344CB8AC3E}">
        <p14:creationId xmlns:p14="http://schemas.microsoft.com/office/powerpoint/2010/main" val="218592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44E19-DDE0-155C-2788-8E95C0C00122}"/>
              </a:ext>
            </a:extLst>
          </p:cNvPr>
          <p:cNvSpPr>
            <a:spLocks noGrp="1"/>
          </p:cNvSpPr>
          <p:nvPr>
            <p:ph type="body" sz="quarter" idx="10"/>
          </p:nvPr>
        </p:nvSpPr>
        <p:spPr>
          <a:xfrm>
            <a:off x="1570942" y="2664299"/>
            <a:ext cx="6562965" cy="764701"/>
          </a:xfrm>
        </p:spPr>
        <p:txBody>
          <a:bodyPr/>
          <a:lstStyle/>
          <a:p>
            <a:r>
              <a:rPr lang="en-GB" b="1"/>
              <a:t>Maternity and neonatal services proposals</a:t>
            </a:r>
          </a:p>
        </p:txBody>
      </p:sp>
    </p:spTree>
    <p:extLst>
      <p:ext uri="{BB962C8B-B14F-4D97-AF65-F5344CB8AC3E}">
        <p14:creationId xmlns:p14="http://schemas.microsoft.com/office/powerpoint/2010/main" val="86022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82BBA71-2FF1-BB3C-4955-FAD6790AA11E}"/>
              </a:ext>
            </a:extLst>
          </p:cNvPr>
          <p:cNvSpPr/>
          <p:nvPr/>
        </p:nvSpPr>
        <p:spPr>
          <a:xfrm>
            <a:off x="6951346" y="1353661"/>
            <a:ext cx="4943475" cy="4499608"/>
          </a:xfrm>
          <a:prstGeom prst="roundRect">
            <a:avLst>
              <a:gd name="adj" fmla="val 6793"/>
            </a:avLst>
          </a:prstGeom>
          <a:solidFill>
            <a:schemeClr val="accent1">
              <a:lumMod val="20000"/>
              <a:lumOff val="80000"/>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0DBC1C8D-FF0C-0C67-8BA1-3D44A68C1BA8}"/>
              </a:ext>
            </a:extLst>
          </p:cNvPr>
          <p:cNvSpPr>
            <a:spLocks noGrp="1"/>
          </p:cNvSpPr>
          <p:nvPr>
            <p:ph type="body" sz="quarter" idx="10"/>
          </p:nvPr>
        </p:nvSpPr>
        <p:spPr/>
        <p:txBody>
          <a:bodyPr/>
          <a:lstStyle/>
          <a:p>
            <a:r>
              <a:rPr lang="en-GB" sz="2400" b="1" dirty="0"/>
              <a:t>How maternity and neonatal care is currently organised in North Central London</a:t>
            </a:r>
          </a:p>
        </p:txBody>
      </p:sp>
      <p:pic>
        <p:nvPicPr>
          <p:cNvPr id="9" name="Picture 8">
            <a:extLst>
              <a:ext uri="{FF2B5EF4-FFF2-40B4-BE49-F238E27FC236}">
                <a16:creationId xmlns:a16="http://schemas.microsoft.com/office/drawing/2014/main" id="{D8B0A11D-B1FE-5F5A-B334-DAF5234315F2}"/>
              </a:ext>
            </a:extLst>
          </p:cNvPr>
          <p:cNvPicPr>
            <a:picLocks noChangeAspect="1"/>
          </p:cNvPicPr>
          <p:nvPr/>
        </p:nvPicPr>
        <p:blipFill rotWithShape="1">
          <a:blip r:embed="rId2"/>
          <a:srcRect l="1349" r="11946"/>
          <a:stretch/>
        </p:blipFill>
        <p:spPr>
          <a:xfrm>
            <a:off x="1028763" y="1486533"/>
            <a:ext cx="4410075" cy="4233863"/>
          </a:xfrm>
          <a:prstGeom prst="rect">
            <a:avLst/>
          </a:prstGeom>
        </p:spPr>
      </p:pic>
      <p:pic>
        <p:nvPicPr>
          <p:cNvPr id="14" name="Picture 13">
            <a:extLst>
              <a:ext uri="{FF2B5EF4-FFF2-40B4-BE49-F238E27FC236}">
                <a16:creationId xmlns:a16="http://schemas.microsoft.com/office/drawing/2014/main" id="{6AEB84F0-DEAB-A670-965B-25B724A9180F}"/>
              </a:ext>
            </a:extLst>
          </p:cNvPr>
          <p:cNvPicPr>
            <a:picLocks noChangeAspect="1"/>
          </p:cNvPicPr>
          <p:nvPr/>
        </p:nvPicPr>
        <p:blipFill rotWithShape="1">
          <a:blip r:embed="rId3"/>
          <a:srcRect l="1" t="4036" r="1404" b="4036"/>
          <a:stretch/>
        </p:blipFill>
        <p:spPr>
          <a:xfrm>
            <a:off x="4452343" y="4156094"/>
            <a:ext cx="2441853" cy="1464235"/>
          </a:xfrm>
          <a:prstGeom prst="rect">
            <a:avLst/>
          </a:prstGeom>
        </p:spPr>
      </p:pic>
      <p:sp>
        <p:nvSpPr>
          <p:cNvPr id="15" name="Rectangle: Rounded Corners 14">
            <a:extLst>
              <a:ext uri="{FF2B5EF4-FFF2-40B4-BE49-F238E27FC236}">
                <a16:creationId xmlns:a16="http://schemas.microsoft.com/office/drawing/2014/main" id="{BE9E5DC7-F8DD-DBE4-6945-72E1B882D1CA}"/>
              </a:ext>
            </a:extLst>
          </p:cNvPr>
          <p:cNvSpPr/>
          <p:nvPr/>
        </p:nvSpPr>
        <p:spPr>
          <a:xfrm>
            <a:off x="7214134" y="1353661"/>
            <a:ext cx="4568825" cy="4499608"/>
          </a:xfrm>
          <a:prstGeom prst="roundRect">
            <a:avLst>
              <a:gd name="adj" fmla="val 28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
                <a:srgbClr val="CA589C"/>
              </a:buClr>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In our five boroughs we have </a:t>
            </a:r>
            <a:r>
              <a:rPr kumimoji="0" lang="en-GB" sz="1600" b="1" i="0" u="none" strike="noStrike" kern="1200" cap="none" spc="0" normalizeH="0" baseline="0" noProof="0" dirty="0">
                <a:ln>
                  <a:noFill/>
                </a:ln>
                <a:solidFill>
                  <a:srgbClr val="000000"/>
                </a:solidFill>
                <a:effectLst/>
                <a:uLnTx/>
                <a:uFillTx/>
                <a:latin typeface="Arial"/>
                <a:ea typeface="+mn-ea"/>
                <a:cs typeface="Arial"/>
              </a:rPr>
              <a:t>five maternity and neonatal units </a:t>
            </a:r>
            <a:r>
              <a:rPr kumimoji="0" lang="en-GB" sz="1600" b="0" i="0" u="none" strike="noStrike" kern="1200" cap="none" spc="0" normalizeH="0" baseline="0" noProof="0" dirty="0">
                <a:ln>
                  <a:noFill/>
                </a:ln>
                <a:solidFill>
                  <a:srgbClr val="000000"/>
                </a:solidFill>
                <a:effectLst/>
                <a:uLnTx/>
                <a:uFillTx/>
                <a:latin typeface="Arial"/>
                <a:ea typeface="+mn-ea"/>
                <a:cs typeface="Arial"/>
              </a:rPr>
              <a:t>and a </a:t>
            </a:r>
            <a:r>
              <a:rPr kumimoji="0" lang="en-GB" sz="1600" b="1" i="0" u="none" strike="noStrike" kern="1200" cap="none" spc="0" normalizeH="0" baseline="0" noProof="0" dirty="0">
                <a:ln>
                  <a:noFill/>
                </a:ln>
                <a:solidFill>
                  <a:srgbClr val="000000"/>
                </a:solidFill>
                <a:effectLst/>
                <a:uLnTx/>
                <a:uFillTx/>
                <a:latin typeface="Arial"/>
                <a:ea typeface="+mn-ea"/>
                <a:cs typeface="Arial"/>
              </a:rPr>
              <a:t>standalone midwifery led birth centre</a:t>
            </a:r>
            <a:r>
              <a:rPr kumimoji="0" lang="en-GB" sz="1600" b="0" i="0" u="none" strike="noStrike" kern="1200" cap="none" spc="0" normalizeH="0" baseline="0" noProof="0" dirty="0">
                <a:ln>
                  <a:noFill/>
                </a:ln>
                <a:solidFill>
                  <a:srgbClr val="000000"/>
                </a:solidFill>
                <a:effectLst/>
                <a:uLnTx/>
                <a:uFillTx/>
                <a:latin typeface="Arial"/>
                <a:ea typeface="+mn-ea"/>
                <a:cs typeface="Arial"/>
              </a:rPr>
              <a:t>: </a:t>
            </a:r>
          </a:p>
          <a:p>
            <a:pPr marL="285750" marR="0" lvl="0" indent="-285750" algn="l" defTabSz="914400" rtl="0" eaLnBrk="1" fontAlgn="auto" latinLnBrk="0" hangingPunct="1">
              <a:lnSpc>
                <a:spcPct val="150000"/>
              </a:lnSpc>
              <a:spcBef>
                <a:spcPts val="0"/>
              </a:spcBef>
              <a:spcAft>
                <a:spcPts val="600"/>
              </a:spcAft>
              <a:buClr>
                <a:srgbClr val="6059A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Five obstetric units </a:t>
            </a:r>
          </a:p>
          <a:p>
            <a:pPr marL="285750" marR="0" lvl="0" indent="-285750" algn="l" defTabSz="914400" rtl="0" eaLnBrk="1" fontAlgn="auto" latinLnBrk="0" hangingPunct="1">
              <a:lnSpc>
                <a:spcPct val="150000"/>
              </a:lnSpc>
              <a:spcBef>
                <a:spcPts val="0"/>
              </a:spcBef>
              <a:spcAft>
                <a:spcPts val="600"/>
              </a:spcAft>
              <a:buClr>
                <a:srgbClr val="6059A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Five alongside midwifery-led units</a:t>
            </a:r>
          </a:p>
          <a:p>
            <a:pPr marL="285750" marR="0" lvl="0" indent="-285750" algn="l" defTabSz="914400" rtl="0" eaLnBrk="1" fontAlgn="auto" latinLnBrk="0" hangingPunct="1">
              <a:lnSpc>
                <a:spcPct val="150000"/>
              </a:lnSpc>
              <a:spcBef>
                <a:spcPts val="0"/>
              </a:spcBef>
              <a:spcAft>
                <a:spcPts val="600"/>
              </a:spcAft>
              <a:buClr>
                <a:srgbClr val="6059A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One standalone midwifery-led unit at Edgware Community Hospital</a:t>
            </a:r>
          </a:p>
          <a:p>
            <a:pPr marL="285750" marR="0" lvl="0" indent="-285750" algn="l" defTabSz="914400" rtl="0" eaLnBrk="1" fontAlgn="auto" latinLnBrk="0" hangingPunct="1">
              <a:lnSpc>
                <a:spcPct val="150000"/>
              </a:lnSpc>
              <a:spcBef>
                <a:spcPts val="0"/>
              </a:spcBef>
              <a:spcAft>
                <a:spcPts val="600"/>
              </a:spcAft>
              <a:buClr>
                <a:srgbClr val="6059A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One special care neonatal unit (level 1)</a:t>
            </a:r>
          </a:p>
          <a:p>
            <a:pPr marL="285750" marR="0" lvl="0" indent="-285750" algn="l" defTabSz="914400" rtl="0" eaLnBrk="1" fontAlgn="auto" latinLnBrk="0" hangingPunct="1">
              <a:lnSpc>
                <a:spcPct val="150000"/>
              </a:lnSpc>
              <a:spcBef>
                <a:spcPts val="0"/>
              </a:spcBef>
              <a:spcAft>
                <a:spcPts val="600"/>
              </a:spcAft>
              <a:buClr>
                <a:srgbClr val="6059A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Two local neonatal units (level 2)</a:t>
            </a:r>
          </a:p>
          <a:p>
            <a:pPr marL="285750" marR="0" lvl="0" indent="-285750" algn="l" defTabSz="914400" rtl="0" eaLnBrk="1" fontAlgn="auto" latinLnBrk="0" hangingPunct="1">
              <a:lnSpc>
                <a:spcPct val="150000"/>
              </a:lnSpc>
              <a:spcBef>
                <a:spcPts val="0"/>
              </a:spcBef>
              <a:spcAft>
                <a:spcPts val="600"/>
              </a:spcAft>
              <a:buClr>
                <a:srgbClr val="6059A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Two NICUs (level 3 – one of which is at GOSH and out of scope of the proposals) </a:t>
            </a:r>
          </a:p>
        </p:txBody>
      </p:sp>
      <p:sp>
        <p:nvSpPr>
          <p:cNvPr id="2" name="Rectangle: Rounded Corners 1">
            <a:extLst>
              <a:ext uri="{FF2B5EF4-FFF2-40B4-BE49-F238E27FC236}">
                <a16:creationId xmlns:a16="http://schemas.microsoft.com/office/drawing/2014/main" id="{00611F45-2728-88DE-2197-B1C429568C40}"/>
              </a:ext>
            </a:extLst>
          </p:cNvPr>
          <p:cNvSpPr/>
          <p:nvPr/>
        </p:nvSpPr>
        <p:spPr>
          <a:xfrm>
            <a:off x="950596" y="1353661"/>
            <a:ext cx="10944225" cy="4499608"/>
          </a:xfrm>
          <a:prstGeom prst="roundRect">
            <a:avLst>
              <a:gd name="adj" fmla="val 679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287BFB13-F704-3E96-9A26-08823396B3D6}"/>
              </a:ext>
            </a:extLst>
          </p:cNvPr>
          <p:cNvSpPr/>
          <p:nvPr/>
        </p:nvSpPr>
        <p:spPr>
          <a:xfrm>
            <a:off x="950596" y="6052965"/>
            <a:ext cx="10403204" cy="521978"/>
          </a:xfrm>
          <a:prstGeom prst="roundRect">
            <a:avLst>
              <a:gd name="adj" fmla="val 1150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Pregnant women and people can access maternity care at their unit of choice. This means people who live within Barnet, Camden, Haringey, Enfield or Islington may choose a hospital outside of these area and those who live outside the NCL boroughs can access maternity care at a hospital within NCL</a:t>
            </a: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958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4AAED-8CEB-0360-C380-E24A6FFB05C2}"/>
              </a:ext>
            </a:extLst>
          </p:cNvPr>
          <p:cNvSpPr>
            <a:spLocks noGrp="1"/>
          </p:cNvSpPr>
          <p:nvPr>
            <p:ph type="body" sz="quarter" idx="10"/>
          </p:nvPr>
        </p:nvSpPr>
        <p:spPr>
          <a:xfrm>
            <a:off x="1133536" y="399600"/>
            <a:ext cx="7545643" cy="493376"/>
          </a:xfrm>
        </p:spPr>
        <p:txBody>
          <a:bodyPr/>
          <a:lstStyle/>
          <a:p>
            <a:r>
              <a:rPr lang="en-GB" sz="2200" b="1"/>
              <a:t>There are important clinical drivers for change in our maternity and neonatal services </a:t>
            </a:r>
          </a:p>
        </p:txBody>
      </p:sp>
      <p:sp>
        <p:nvSpPr>
          <p:cNvPr id="5" name="Rectangle: Rounded Corners 4">
            <a:extLst>
              <a:ext uri="{FF2B5EF4-FFF2-40B4-BE49-F238E27FC236}">
                <a16:creationId xmlns:a16="http://schemas.microsoft.com/office/drawing/2014/main" id="{B4E397DE-F24D-108F-0BC0-864BBCF66EA6}"/>
              </a:ext>
            </a:extLst>
          </p:cNvPr>
          <p:cNvSpPr/>
          <p:nvPr/>
        </p:nvSpPr>
        <p:spPr>
          <a:xfrm>
            <a:off x="1019175" y="1364390"/>
            <a:ext cx="10906125" cy="4695825"/>
          </a:xfrm>
          <a:prstGeom prst="roundRect">
            <a:avLst>
              <a:gd name="adj" fmla="val 4832"/>
            </a:avLst>
          </a:prstGeom>
          <a:solidFill>
            <a:schemeClr val="accent4">
              <a:lumMod val="20000"/>
              <a:lumOff val="80000"/>
              <a:alpha val="42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9625" marR="0" lvl="0" indent="0" algn="l" defTabSz="914400" rtl="0" eaLnBrk="1" fontAlgn="auto" latinLnBrk="0" hangingPunct="1">
              <a:spcBef>
                <a:spcPts val="0"/>
              </a:spcBef>
              <a:spcAft>
                <a:spcPts val="600"/>
              </a:spcAft>
              <a:buClr>
                <a:srgbClr val="CA589C"/>
              </a:buClr>
              <a:buSzTx/>
              <a:buFontTx/>
              <a:buNone/>
              <a:tabLst>
                <a:tab pos="809625" algn="l"/>
              </a:tabLst>
              <a:defRPr/>
            </a:pPr>
            <a:r>
              <a:rPr kumimoji="0" lang="en-GB" sz="13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NCL has a declining birth rate, with increasing complexity of service users</a:t>
            </a:r>
            <a:r>
              <a:rPr kumimoji="0" lang="en-GB" sz="13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There is insufficient activity and staff to sustain five maternity and neonatal units in the long term </a:t>
            </a:r>
            <a:br>
              <a:rPr kumimoji="0" lang="en-GB" sz="13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br>
            <a:br>
              <a:rPr kumimoji="0" lang="en-GB" sz="13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br>
            <a:r>
              <a:rPr kumimoji="0" lang="en-GB" sz="1300" b="1" i="0" u="none" strike="noStrike" kern="1200" cap="none" spc="0" normalizeH="0" baseline="0" noProof="0" dirty="0">
                <a:ln>
                  <a:noFill/>
                </a:ln>
                <a:solidFill>
                  <a:srgbClr val="000000"/>
                </a:solidFill>
                <a:effectLst/>
                <a:uLnTx/>
                <a:uFillTx/>
                <a:latin typeface="Arial"/>
                <a:ea typeface="+mn-ea"/>
                <a:cs typeface="Arial"/>
              </a:rPr>
              <a:t>Staffing levels do not always meet best practice guidance </a:t>
            </a:r>
            <a:r>
              <a:rPr kumimoji="0" lang="en-GB" sz="1300" b="0" i="0" u="none" strike="noStrike" kern="1200" cap="none" spc="0" normalizeH="0" baseline="0" noProof="0" dirty="0">
                <a:ln>
                  <a:noFill/>
                </a:ln>
                <a:solidFill>
                  <a:srgbClr val="000000"/>
                </a:solidFill>
                <a:effectLst/>
                <a:uLnTx/>
                <a:uFillTx/>
                <a:latin typeface="Arial"/>
                <a:ea typeface="+mn-ea"/>
                <a:cs typeface="Arial"/>
              </a:rPr>
              <a:t>and there are high vacancy rates which frequently compromise service provision. This often leads to the inability to staff birth centres – meaning the choice of midwifery-led care is often compromised</a:t>
            </a:r>
            <a:br>
              <a:rPr kumimoji="0" lang="en-GB" sz="1300" b="0" i="0" u="none" strike="noStrike" kern="1200" cap="none" spc="0" normalizeH="0" baseline="0" noProof="0" dirty="0">
                <a:ln>
                  <a:noFill/>
                </a:ln>
                <a:solidFill>
                  <a:srgbClr val="000000"/>
                </a:solidFill>
                <a:effectLst/>
                <a:uLnTx/>
                <a:uFillTx/>
                <a:latin typeface="Arial"/>
                <a:ea typeface="+mn-ea"/>
                <a:cs typeface="Arial"/>
              </a:rPr>
            </a:br>
            <a:br>
              <a:rPr kumimoji="0" lang="en-GB" sz="1300" b="0" i="0" u="none" strike="noStrike" kern="1200" cap="none" spc="0" normalizeH="0" baseline="0" noProof="0" dirty="0">
                <a:ln>
                  <a:noFill/>
                </a:ln>
                <a:solidFill>
                  <a:srgbClr val="000000"/>
                </a:solidFill>
                <a:effectLst/>
                <a:uLnTx/>
                <a:uFillTx/>
                <a:latin typeface="Arial"/>
                <a:ea typeface="+mn-ea"/>
                <a:cs typeface="Arial"/>
              </a:rPr>
            </a:br>
            <a:r>
              <a:rPr kumimoji="0" lang="en-GB" sz="1300" b="1" i="0" u="none" strike="noStrike" kern="1200" cap="none" spc="0" normalizeH="0" baseline="0" noProof="0" dirty="0">
                <a:ln>
                  <a:noFill/>
                </a:ln>
                <a:solidFill>
                  <a:srgbClr val="000000"/>
                </a:solidFill>
                <a:effectLst/>
                <a:uLnTx/>
                <a:uFillTx/>
                <a:latin typeface="Arial"/>
                <a:ea typeface="+mn-ea"/>
                <a:cs typeface="Arial"/>
              </a:rPr>
              <a:t>The level 1 unit at the Royal Free Hospital was only 37% occupied in 2021/22</a:t>
            </a:r>
            <a:r>
              <a:rPr kumimoji="0" lang="en-GB" sz="1300" b="0" i="0" u="none" strike="noStrike" kern="1200" cap="none" spc="0" normalizeH="0" baseline="0" noProof="0" dirty="0">
                <a:ln>
                  <a:noFill/>
                </a:ln>
                <a:solidFill>
                  <a:srgbClr val="000000"/>
                </a:solidFill>
                <a:effectLst/>
                <a:uLnTx/>
                <a:uFillTx/>
                <a:latin typeface="Arial"/>
                <a:ea typeface="+mn-ea"/>
                <a:cs typeface="Arial"/>
              </a:rPr>
              <a:t>. The number of admissions to the unit have been falling and there are expensive and complex mitigations in place to maintain its safety. This unit does not provide equitable care to service users and it represents a clinical risk, which requires a long-term solution as identified by the London Neonatal Operational Delivery Network and the Trust</a:t>
            </a:r>
            <a:br>
              <a:rPr kumimoji="0" lang="en-GB" sz="1300" b="0" i="0" u="none" strike="noStrike" kern="1200" cap="none" spc="0" normalizeH="0" baseline="0" noProof="0" dirty="0">
                <a:ln>
                  <a:noFill/>
                </a:ln>
                <a:solidFill>
                  <a:srgbClr val="000000"/>
                </a:solidFill>
                <a:effectLst/>
                <a:uLnTx/>
                <a:uFillTx/>
                <a:latin typeface="Arial"/>
                <a:ea typeface="+mn-ea"/>
                <a:cs typeface="Arial"/>
              </a:rPr>
            </a:br>
            <a:br>
              <a:rPr kumimoji="0" lang="en-GB" sz="1300" b="0" i="0" u="none" strike="noStrike" kern="1200" cap="none" spc="0" normalizeH="0" baseline="0" noProof="0" dirty="0">
                <a:ln>
                  <a:noFill/>
                </a:ln>
                <a:solidFill>
                  <a:srgbClr val="000000"/>
                </a:solidFill>
                <a:effectLst/>
                <a:uLnTx/>
                <a:uFillTx/>
                <a:latin typeface="Arial"/>
                <a:ea typeface="+mn-ea"/>
                <a:cs typeface="Arial"/>
              </a:rPr>
            </a:br>
            <a:r>
              <a:rPr kumimoji="0" lang="en-GB" sz="1300" b="1" i="0" u="none" strike="noStrike" kern="1200" cap="none" spc="0" normalizeH="0" baseline="0" noProof="0" dirty="0">
                <a:ln>
                  <a:noFill/>
                </a:ln>
                <a:solidFill>
                  <a:srgbClr val="000000"/>
                </a:solidFill>
                <a:effectLst/>
                <a:uLnTx/>
                <a:uFillTx/>
                <a:latin typeface="Arial"/>
                <a:ea typeface="+mn-ea"/>
                <a:cs typeface="Arial"/>
              </a:rPr>
              <a:t>The maternity and neonatal estate at the Whittington Hospital does not meet with modern best practice building standards.</a:t>
            </a:r>
            <a:r>
              <a:rPr lang="en-GB" sz="1300" b="1" dirty="0">
                <a:solidFill>
                  <a:srgbClr val="000000"/>
                </a:solidFill>
                <a:latin typeface="Arial"/>
                <a:cs typeface="Arial"/>
              </a:rPr>
              <a:t> </a:t>
            </a:r>
            <a:r>
              <a:rPr kumimoji="0" lang="en-GB" sz="1300" b="0" i="0" u="none" strike="noStrike" kern="1200" cap="none" spc="0" normalizeH="0" baseline="0" noProof="0" dirty="0">
                <a:ln>
                  <a:noFill/>
                </a:ln>
                <a:solidFill>
                  <a:srgbClr val="000000"/>
                </a:solidFill>
                <a:effectLst/>
                <a:uLnTx/>
                <a:uFillTx/>
                <a:latin typeface="Arial"/>
                <a:ea typeface="+mn-ea"/>
                <a:cs typeface="Arial"/>
              </a:rPr>
              <a:t>It has no ensuite bathrooms in its labour ward, its neonatal unit is cramped with risks around infection control.</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 </a:t>
            </a:r>
            <a:r>
              <a:rPr kumimoji="0" lang="en-GB" sz="1300" b="0" i="0" u="none" strike="noStrike" kern="1200" cap="none" spc="0" normalizeH="0" baseline="0" noProof="0" dirty="0">
                <a:ln>
                  <a:noFill/>
                </a:ln>
                <a:solidFill>
                  <a:srgbClr val="000000"/>
                </a:solidFill>
                <a:effectLst/>
                <a:uLnTx/>
                <a:uFillTx/>
                <a:latin typeface="Arial"/>
                <a:ea typeface="+mn-ea"/>
                <a:cs typeface="Arial"/>
              </a:rPr>
              <a:t>These risks are actively mitigated by excellent staff and clinical processes; however, this does create increased pressure on staff to safely deliver the service</a:t>
            </a:r>
            <a:br>
              <a:rPr kumimoji="0" lang="en-GB" sz="1300" b="0" i="0" u="none" strike="noStrike" kern="1200" cap="none" spc="0" normalizeH="0" baseline="0" noProof="0" dirty="0">
                <a:ln>
                  <a:noFill/>
                </a:ln>
                <a:solidFill>
                  <a:srgbClr val="000000"/>
                </a:solidFill>
                <a:effectLst/>
                <a:uLnTx/>
                <a:uFillTx/>
                <a:latin typeface="Arial"/>
                <a:ea typeface="+mn-ea"/>
                <a:cs typeface="Arial"/>
              </a:rPr>
            </a:br>
            <a:br>
              <a:rPr kumimoji="0" lang="en-GB" sz="1300" b="0" i="0" u="none" strike="noStrike" kern="1200" cap="none" spc="0" normalizeH="0" baseline="0" noProof="0" dirty="0">
                <a:ln>
                  <a:noFill/>
                </a:ln>
                <a:solidFill>
                  <a:srgbClr val="000000"/>
                </a:solidFill>
                <a:effectLst/>
                <a:uLnTx/>
                <a:uFillTx/>
                <a:latin typeface="Arial"/>
                <a:ea typeface="+mn-ea"/>
                <a:cs typeface="Arial"/>
              </a:rPr>
            </a:br>
            <a:r>
              <a:rPr kumimoji="0" lang="en-GB" sz="1300" b="1" i="0" u="none" strike="noStrike" kern="1200" cap="none" spc="0" normalizeH="0" baseline="0" noProof="0" dirty="0">
                <a:ln>
                  <a:noFill/>
                </a:ln>
                <a:solidFill>
                  <a:srgbClr val="000000"/>
                </a:solidFill>
                <a:effectLst/>
                <a:uLnTx/>
                <a:uFillTx/>
                <a:latin typeface="Arial"/>
                <a:ea typeface="+mn-ea"/>
                <a:cs typeface="Arial"/>
              </a:rPr>
              <a:t>Maternity CQC re-inspections has identified challenges with maternity services in NCL </a:t>
            </a:r>
            <a:r>
              <a:rPr kumimoji="0" lang="en-GB" sz="1300" b="0" i="0" u="none" strike="noStrike" kern="1200" cap="none" spc="0" normalizeH="0" baseline="0" noProof="0" dirty="0">
                <a:ln>
                  <a:noFill/>
                </a:ln>
                <a:solidFill>
                  <a:srgbClr val="000000"/>
                </a:solidFill>
                <a:effectLst/>
                <a:uLnTx/>
                <a:uFillTx/>
                <a:latin typeface="Arial"/>
                <a:ea typeface="+mn-ea"/>
                <a:cs typeface="Arial"/>
              </a:rPr>
              <a:t>and there are opportunities to improve their quality</a:t>
            </a:r>
            <a:br>
              <a:rPr kumimoji="0" lang="en-GB" sz="1300" b="0" i="0" u="none" strike="noStrike" kern="1200" cap="none" spc="0" normalizeH="0" baseline="0" noProof="0" dirty="0">
                <a:ln>
                  <a:noFill/>
                </a:ln>
                <a:solidFill>
                  <a:srgbClr val="000000"/>
                </a:solidFill>
                <a:effectLst/>
                <a:uLnTx/>
                <a:uFillTx/>
                <a:latin typeface="Arial"/>
                <a:ea typeface="+mn-ea"/>
                <a:cs typeface="Arial"/>
              </a:rPr>
            </a:br>
            <a:br>
              <a:rPr kumimoji="0" lang="en-GB" sz="1300" b="0" i="0" u="none" strike="noStrike" kern="1200" cap="none" spc="0" normalizeH="0" baseline="0" noProof="0" dirty="0">
                <a:ln>
                  <a:noFill/>
                </a:ln>
                <a:solidFill>
                  <a:srgbClr val="000000"/>
                </a:solidFill>
                <a:effectLst/>
                <a:uLnTx/>
                <a:uFillTx/>
                <a:latin typeface="Arial"/>
                <a:ea typeface="+mn-ea"/>
                <a:cs typeface="Arial"/>
              </a:rPr>
            </a:br>
            <a:r>
              <a:rPr kumimoji="0" lang="en-GB" sz="1300" b="1" i="0" u="none" strike="noStrike" kern="1200" cap="none" spc="0" normalizeH="0" baseline="0" noProof="0" dirty="0">
                <a:ln>
                  <a:noFill/>
                </a:ln>
                <a:solidFill>
                  <a:srgbClr val="000000"/>
                </a:solidFill>
                <a:effectLst/>
                <a:uLnTx/>
                <a:uFillTx/>
                <a:latin typeface="Arial"/>
                <a:ea typeface="+mn-ea"/>
                <a:cs typeface="Arial"/>
              </a:rPr>
              <a:t>Edgware Birth Centre supports an ever-decreasing number of women to give birth – in 22/23 only 34 women gave birth there</a:t>
            </a:r>
            <a:r>
              <a:rPr kumimoji="0" lang="en-GB" sz="1300" b="0" i="0" u="none" strike="noStrike" kern="1200" cap="none" spc="0" normalizeH="0" baseline="0" noProof="0" dirty="0">
                <a:ln>
                  <a:noFill/>
                </a:ln>
                <a:solidFill>
                  <a:srgbClr val="000000"/>
                </a:solidFill>
                <a:effectLst/>
                <a:uLnTx/>
                <a:uFillTx/>
                <a:latin typeface="Arial"/>
                <a:ea typeface="+mn-ea"/>
                <a:cs typeface="Arial"/>
              </a:rPr>
              <a:t>. Given the declining birth rate and increasing complexity of births it is unlikely this will increase in the future</a:t>
            </a:r>
          </a:p>
        </p:txBody>
      </p:sp>
      <p:pic>
        <p:nvPicPr>
          <p:cNvPr id="7" name="Graphic 6" descr="Downward trend graph with solid fill">
            <a:extLst>
              <a:ext uri="{FF2B5EF4-FFF2-40B4-BE49-F238E27FC236}">
                <a16:creationId xmlns:a16="http://schemas.microsoft.com/office/drawing/2014/main" id="{258CA425-A06C-C1C8-23E7-056BBFC30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6425" y="1457432"/>
            <a:ext cx="590489" cy="590489"/>
          </a:xfrm>
          <a:prstGeom prst="rect">
            <a:avLst/>
          </a:prstGeom>
        </p:spPr>
      </p:pic>
      <p:pic>
        <p:nvPicPr>
          <p:cNvPr id="6" name="Graphic 5" descr="Doctor female with solid fill">
            <a:extLst>
              <a:ext uri="{FF2B5EF4-FFF2-40B4-BE49-F238E27FC236}">
                <a16:creationId xmlns:a16="http://schemas.microsoft.com/office/drawing/2014/main" id="{1A96704B-08EF-4331-2DFD-8CEDD40325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6425" y="2308195"/>
            <a:ext cx="568547" cy="568547"/>
          </a:xfrm>
          <a:prstGeom prst="rect">
            <a:avLst/>
          </a:prstGeom>
        </p:spPr>
      </p:pic>
      <p:pic>
        <p:nvPicPr>
          <p:cNvPr id="8" name="Graphic 7" descr="Baby with solid fill">
            <a:extLst>
              <a:ext uri="{FF2B5EF4-FFF2-40B4-BE49-F238E27FC236}">
                <a16:creationId xmlns:a16="http://schemas.microsoft.com/office/drawing/2014/main" id="{F9448DDA-BC83-0694-604A-0E93952748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96425" y="3178706"/>
            <a:ext cx="636266" cy="636266"/>
          </a:xfrm>
          <a:prstGeom prst="rect">
            <a:avLst/>
          </a:prstGeom>
        </p:spPr>
      </p:pic>
      <p:pic>
        <p:nvPicPr>
          <p:cNvPr id="9" name="Graphic 8" descr="Hospital with solid fill">
            <a:extLst>
              <a:ext uri="{FF2B5EF4-FFF2-40B4-BE49-F238E27FC236}">
                <a16:creationId xmlns:a16="http://schemas.microsoft.com/office/drawing/2014/main" id="{EAA1D10D-4902-AF27-E609-2DB09C416F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96425" y="4091569"/>
            <a:ext cx="683298" cy="683298"/>
          </a:xfrm>
          <a:prstGeom prst="rect">
            <a:avLst/>
          </a:prstGeom>
        </p:spPr>
      </p:pic>
      <p:pic>
        <p:nvPicPr>
          <p:cNvPr id="11" name="Graphic 10" descr="Pregnant lady with solid fill">
            <a:extLst>
              <a:ext uri="{FF2B5EF4-FFF2-40B4-BE49-F238E27FC236}">
                <a16:creationId xmlns:a16="http://schemas.microsoft.com/office/drawing/2014/main" id="{E79CECD2-0CC4-3EED-3844-6EE95BC972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91729" y="5110416"/>
            <a:ext cx="640962" cy="640962"/>
          </a:xfrm>
          <a:prstGeom prst="rect">
            <a:avLst/>
          </a:prstGeom>
        </p:spPr>
      </p:pic>
    </p:spTree>
    <p:extLst>
      <p:ext uri="{BB962C8B-B14F-4D97-AF65-F5344CB8AC3E}">
        <p14:creationId xmlns:p14="http://schemas.microsoft.com/office/powerpoint/2010/main" val="1727316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heme/theme1.xml><?xml version="1.0" encoding="utf-8"?>
<a:theme xmlns:a="http://schemas.openxmlformats.org/drawingml/2006/main" name="Title slides">
  <a:themeElements>
    <a:clrScheme name="NCL ICS">
      <a:dk1>
        <a:srgbClr val="000000"/>
      </a:dk1>
      <a:lt1>
        <a:srgbClr val="FFFFFF"/>
      </a:lt1>
      <a:dk2>
        <a:srgbClr val="FFFFFF"/>
      </a:dk2>
      <a:lt2>
        <a:srgbClr val="FFFFFF"/>
      </a:lt2>
      <a:accent1>
        <a:srgbClr val="009A98"/>
      </a:accent1>
      <a:accent2>
        <a:srgbClr val="0072C5"/>
      </a:accent2>
      <a:accent3>
        <a:srgbClr val="C10071"/>
      </a:accent3>
      <a:accent4>
        <a:srgbClr val="F49800"/>
      </a:accent4>
      <a:accent5>
        <a:srgbClr val="878787"/>
      </a:accent5>
      <a:accent6>
        <a:srgbClr val="DADADA"/>
      </a:accent6>
      <a:hlink>
        <a:srgbClr val="FFFFFF"/>
      </a:hlink>
      <a:folHlink>
        <a:srgbClr val="0072C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D677CC20-8170-BC49-A6D9-3DF5DE06E342}"/>
    </a:ext>
  </a:extLst>
</a:theme>
</file>

<file path=ppt/theme/theme10.xml><?xml version="1.0" encoding="utf-8"?>
<a:theme xmlns:a="http://schemas.openxmlformats.org/drawingml/2006/main" name="19_Content Slides small pentagon cut off right">
  <a:themeElements>
    <a:clrScheme name="Custom 1">
      <a:dk1>
        <a:sysClr val="windowText" lastClr="000000"/>
      </a:dk1>
      <a:lt1>
        <a:sysClr val="window" lastClr="FFFFFF"/>
      </a:lt1>
      <a:dk2>
        <a:srgbClr val="44546A"/>
      </a:dk2>
      <a:lt2>
        <a:srgbClr val="E7E6E6"/>
      </a:lt2>
      <a:accent1>
        <a:srgbClr val="6059A3"/>
      </a:accent1>
      <a:accent2>
        <a:srgbClr val="CA589C"/>
      </a:accent2>
      <a:accent3>
        <a:srgbClr val="C0CC2E"/>
      </a:accent3>
      <a:accent4>
        <a:srgbClr val="7FBE5E"/>
      </a:accent4>
      <a:accent5>
        <a:srgbClr val="4D4D4C"/>
      </a:accent5>
      <a:accent6>
        <a:srgbClr val="1B9B9D"/>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ontent Slides small pentagon cut off right">
  <a:themeElements>
    <a:clrScheme name="NCL ICB">
      <a:dk1>
        <a:srgbClr val="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1D87DC8F-404A-9A40-A78C-329FB9B467E3}"/>
    </a:ext>
  </a:extLst>
</a:theme>
</file>

<file path=ppt/theme/theme12.xml><?xml version="1.0" encoding="utf-8"?>
<a:theme xmlns:a="http://schemas.openxmlformats.org/drawingml/2006/main" name="13_Content Slides small pentagon cut off right">
  <a:themeElements>
    <a:clrScheme name="NCL ICB">
      <a:dk1>
        <a:srgbClr val="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ToR[4]  -  Read-Only" id="{2089015C-2088-A541-8BE9-27E92302E79C}" vid="{57DA76A7-DDF8-2149-AD5C-844E1136742A}"/>
    </a:ext>
  </a:extLst>
</a:theme>
</file>

<file path=ppt/theme/theme13.xml><?xml version="1.0" encoding="utf-8"?>
<a:theme xmlns:a="http://schemas.openxmlformats.org/drawingml/2006/main" name="12_Content Slides small pentagon cut off right">
  <a:themeElements>
    <a:clrScheme name="ICB Colours">
      <a:dk1>
        <a:sysClr val="windowText" lastClr="000000"/>
      </a:dk1>
      <a:lt1>
        <a:srgbClr val="FFFFFF"/>
      </a:lt1>
      <a:dk2>
        <a:srgbClr val="FFFFFF"/>
      </a:dk2>
      <a:lt2>
        <a:srgbClr val="FFFFFF"/>
      </a:lt2>
      <a:accent1>
        <a:srgbClr val="6059A3"/>
      </a:accent1>
      <a:accent2>
        <a:srgbClr val="C0CC2E"/>
      </a:accent2>
      <a:accent3>
        <a:srgbClr val="1B9B9D"/>
      </a:accent3>
      <a:accent4>
        <a:srgbClr val="CA589C"/>
      </a:accent4>
      <a:accent5>
        <a:srgbClr val="7FBE5E"/>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ToR[4]  -  Read-Only" id="{2089015C-2088-A541-8BE9-27E92302E79C}" vid="{5027C464-B777-2D4C-A064-85F49B727ECC}"/>
    </a:ext>
  </a:extLst>
</a:theme>
</file>

<file path=ppt/theme/theme14.xml><?xml version="1.0" encoding="utf-8"?>
<a:theme xmlns:a="http://schemas.openxmlformats.org/drawingml/2006/main" name="22_Content Slides small pentagon cut off right">
  <a:themeElements>
    <a:clrScheme name="Custom 1">
      <a:dk1>
        <a:sysClr val="windowText" lastClr="000000"/>
      </a:dk1>
      <a:lt1>
        <a:sysClr val="window" lastClr="FFFFFF"/>
      </a:lt1>
      <a:dk2>
        <a:srgbClr val="44546A"/>
      </a:dk2>
      <a:lt2>
        <a:srgbClr val="E7E6E6"/>
      </a:lt2>
      <a:accent1>
        <a:srgbClr val="6059A3"/>
      </a:accent1>
      <a:accent2>
        <a:srgbClr val="CA589C"/>
      </a:accent2>
      <a:accent3>
        <a:srgbClr val="C0CC2E"/>
      </a:accent3>
      <a:accent4>
        <a:srgbClr val="7FBE5E"/>
      </a:accent4>
      <a:accent5>
        <a:srgbClr val="4D4D4C"/>
      </a:accent5>
      <a:accent6>
        <a:srgbClr val="1B9B9D"/>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249B00F0-11F2-D246-9C7E-96BB5F8E0D10}"/>
    </a:ext>
  </a:extLst>
</a:theme>
</file>

<file path=ppt/theme/theme15.xml><?xml version="1.0" encoding="utf-8"?>
<a:theme xmlns:a="http://schemas.openxmlformats.org/drawingml/2006/main" name="21_Content Slides small pentagon cut off right">
  <a:themeElements>
    <a:clrScheme name="Custom 5">
      <a:dk1>
        <a:sysClr val="windowText" lastClr="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0072C5"/>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Content Slides small pentagon cut off right">
  <a:themeElements>
    <a:clrScheme name="Custom 1">
      <a:dk1>
        <a:sysClr val="windowText" lastClr="000000"/>
      </a:dk1>
      <a:lt1>
        <a:sysClr val="window" lastClr="FFFFFF"/>
      </a:lt1>
      <a:dk2>
        <a:srgbClr val="44546A"/>
      </a:dk2>
      <a:lt2>
        <a:srgbClr val="E7E6E6"/>
      </a:lt2>
      <a:accent1>
        <a:srgbClr val="6059A3"/>
      </a:accent1>
      <a:accent2>
        <a:srgbClr val="CA589C"/>
      </a:accent2>
      <a:accent3>
        <a:srgbClr val="C0CC2E"/>
      </a:accent3>
      <a:accent4>
        <a:srgbClr val="7FBE5E"/>
      </a:accent4>
      <a:accent5>
        <a:srgbClr val="4D4D4C"/>
      </a:accent5>
      <a:accent6>
        <a:srgbClr val="1B9B9D"/>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249B00F0-11F2-D246-9C7E-96BB5F8E0D10}"/>
    </a:ext>
  </a:extLst>
</a:theme>
</file>

<file path=ppt/theme/theme17.xml><?xml version="1.0" encoding="utf-8"?>
<a:theme xmlns:a="http://schemas.openxmlformats.org/drawingml/2006/main" name="23_Content Slides small pentagon cut off right">
  <a:themeElements>
    <a:clrScheme name="ICB Colours">
      <a:dk1>
        <a:sysClr val="windowText" lastClr="000000"/>
      </a:dk1>
      <a:lt1>
        <a:srgbClr val="FFFFFF"/>
      </a:lt1>
      <a:dk2>
        <a:srgbClr val="FFFFFF"/>
      </a:dk2>
      <a:lt2>
        <a:srgbClr val="FFFFFF"/>
      </a:lt2>
      <a:accent1>
        <a:srgbClr val="6059A3"/>
      </a:accent1>
      <a:accent2>
        <a:srgbClr val="C0CC2E"/>
      </a:accent2>
      <a:accent3>
        <a:srgbClr val="1B9B9D"/>
      </a:accent3>
      <a:accent4>
        <a:srgbClr val="CA589C"/>
      </a:accent4>
      <a:accent5>
        <a:srgbClr val="7FBE5E"/>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template[66]  -  Read-Only" id="{6B2F83F0-6B90-874F-99C3-D594CF12E6E8}" vid="{AD05BE63-11A9-864F-A700-A1EEF9B30546}"/>
    </a:ext>
  </a:extLst>
</a:theme>
</file>

<file path=ppt/theme/theme18.xml><?xml version="1.0" encoding="utf-8"?>
<a:theme xmlns:a="http://schemas.openxmlformats.org/drawingml/2006/main" name="17_Content Slides small pentagon cut off right">
  <a:themeElements>
    <a:clrScheme name="Custom 3">
      <a:dk1>
        <a:sysClr val="windowText" lastClr="000000"/>
      </a:dk1>
      <a:lt1>
        <a:sysClr val="window" lastClr="FFFFFF"/>
      </a:lt1>
      <a:dk2>
        <a:srgbClr val="44546A"/>
      </a:dk2>
      <a:lt2>
        <a:srgbClr val="E7E6E6"/>
      </a:lt2>
      <a:accent1>
        <a:srgbClr val="6059A3"/>
      </a:accent1>
      <a:accent2>
        <a:srgbClr val="CA589C"/>
      </a:accent2>
      <a:accent3>
        <a:srgbClr val="C0CC2E"/>
      </a:accent3>
      <a:accent4>
        <a:srgbClr val="7FBE5E"/>
      </a:accent4>
      <a:accent5>
        <a:srgbClr val="4D4D4C"/>
      </a:accent5>
      <a:accent6>
        <a:srgbClr val="1B9B9D"/>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ICS PPT Stripes V3[51]  -  Read-Only" id="{D3D963C8-5AA4-6F4F-99DB-67B20EEE24B4}" vid="{BAF0656C-D47D-2748-967E-3DF512E65CA2}"/>
    </a:ext>
  </a:extLst>
</a:theme>
</file>

<file path=ppt/theme/theme19.xml><?xml version="1.0" encoding="utf-8"?>
<a:theme xmlns:a="http://schemas.openxmlformats.org/drawingml/2006/main" name="22_Content Slides small pentagon cut off right">
  <a:themeElements>
    <a:clrScheme name="ICB Colours">
      <a:dk1>
        <a:sysClr val="windowText" lastClr="000000"/>
      </a:dk1>
      <a:lt1>
        <a:srgbClr val="FFFFFF"/>
      </a:lt1>
      <a:dk2>
        <a:srgbClr val="FFFFFF"/>
      </a:dk2>
      <a:lt2>
        <a:srgbClr val="FFFFFF"/>
      </a:lt2>
      <a:accent1>
        <a:srgbClr val="6059A3"/>
      </a:accent1>
      <a:accent2>
        <a:srgbClr val="C0CC2E"/>
      </a:accent2>
      <a:accent3>
        <a:srgbClr val="1B9B9D"/>
      </a:accent3>
      <a:accent4>
        <a:srgbClr val="CA589C"/>
      </a:accent4>
      <a:accent5>
        <a:srgbClr val="7FBE5E"/>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template[66]  -  Read-Only" id="{6B2F83F0-6B90-874F-99C3-D594CF12E6E8}" vid="{AD05BE63-11A9-864F-A700-A1EEF9B30546}"/>
    </a:ext>
  </a:extLst>
</a:theme>
</file>

<file path=ppt/theme/theme2.xml><?xml version="1.0" encoding="utf-8"?>
<a:theme xmlns:a="http://schemas.openxmlformats.org/drawingml/2006/main" name="3_Content Slides small pentagon cut off right">
  <a:themeElements>
    <a:clrScheme name="NCL ICB">
      <a:dk1>
        <a:srgbClr val="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249B00F0-11F2-D246-9C7E-96BB5F8E0D10}"/>
    </a:ext>
  </a:extLst>
</a:theme>
</file>

<file path=ppt/theme/theme20.xml><?xml version="1.0" encoding="utf-8"?>
<a:theme xmlns:a="http://schemas.openxmlformats.org/drawingml/2006/main" name="14_Content Slides small pentagon cut off right">
  <a:themeElements>
    <a:clrScheme name="ICS - MASTER">
      <a:dk1>
        <a:sysClr val="windowText" lastClr="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 Stage 2 assurance v£_CO updates v0.3" id="{E83974C0-0E63-2840-BF41-A66852A02798}" vid="{700FB04D-92AC-CC4E-8848-9BFC5224220D}"/>
    </a:ext>
  </a:extLst>
</a:theme>
</file>

<file path=ppt/theme/theme21.xml><?xml version="1.0" encoding="utf-8"?>
<a:theme xmlns:a="http://schemas.openxmlformats.org/drawingml/2006/main" name="8_Content Slides small pentagon cut off right">
  <a:themeElements>
    <a:clrScheme name="NCL ICS">
      <a:dk1>
        <a:srgbClr val="000000"/>
      </a:dk1>
      <a:lt1>
        <a:srgbClr val="FFFFFF"/>
      </a:lt1>
      <a:dk2>
        <a:srgbClr val="FFFFFF"/>
      </a:dk2>
      <a:lt2>
        <a:srgbClr val="FFFFFF"/>
      </a:lt2>
      <a:accent1>
        <a:srgbClr val="6158A2"/>
      </a:accent1>
      <a:accent2>
        <a:srgbClr val="C9589B"/>
      </a:accent2>
      <a:accent3>
        <a:srgbClr val="BECC30"/>
      </a:accent3>
      <a:accent4>
        <a:srgbClr val="80BD5D"/>
      </a:accent4>
      <a:accent5>
        <a:srgbClr val="07989A"/>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1115 CSR MHSR Touchpoint Meeting v1 [Autosaved]" id="{EDB325BA-1829-4414-97E0-21F7CAFF3FBC}" vid="{9DA27966-1FCD-4B68-AB2E-6ED8423D1C00}"/>
    </a:ext>
  </a:extLst>
</a:theme>
</file>

<file path=ppt/theme/theme22.xml><?xml version="1.0" encoding="utf-8"?>
<a:theme xmlns:a="http://schemas.openxmlformats.org/drawingml/2006/main" name="15_Content Slides small pentagon cut off right">
  <a:themeElements>
    <a:clrScheme name="NCL ICB">
      <a:dk1>
        <a:srgbClr val="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249B00F0-11F2-D246-9C7E-96BB5F8E0D10}"/>
    </a:ext>
  </a:extLst>
</a:theme>
</file>

<file path=ppt/theme/theme23.xml><?xml version="1.0" encoding="utf-8"?>
<a:theme xmlns:a="http://schemas.openxmlformats.org/drawingml/2006/main" name="10_Content Slides small pentagon cut off right">
  <a:themeElements>
    <a:clrScheme name="NCL ICB">
      <a:dk1>
        <a:srgbClr val="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249B00F0-11F2-D246-9C7E-96BB5F8E0D10}"/>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small pentagon cut off 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C5E01D97-EB94-E84D-BFB9-AB6BFEBA5106}"/>
    </a:ext>
  </a:extLst>
</a:theme>
</file>

<file path=ppt/theme/theme4.xml><?xml version="1.0" encoding="utf-8"?>
<a:theme xmlns:a="http://schemas.openxmlformats.org/drawingml/2006/main" name="2_Content Slides small pentagon cut off right">
  <a:themeElements>
    <a:clrScheme name="NCL ICB">
      <a:dk1>
        <a:srgbClr val="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1D87DC8F-404A-9A40-A78C-329FB9B467E3}"/>
    </a:ext>
  </a:extLst>
</a:theme>
</file>

<file path=ppt/theme/theme5.xml><?xml version="1.0" encoding="utf-8"?>
<a:theme xmlns:a="http://schemas.openxmlformats.org/drawingml/2006/main" name="4_Content Slides small pentagon cut off right">
  <a:themeElements>
    <a:clrScheme name="ICB Colours">
      <a:dk1>
        <a:sysClr val="windowText" lastClr="000000"/>
      </a:dk1>
      <a:lt1>
        <a:srgbClr val="FFFFFF"/>
      </a:lt1>
      <a:dk2>
        <a:srgbClr val="FFFFFF"/>
      </a:dk2>
      <a:lt2>
        <a:srgbClr val="FFFFFF"/>
      </a:lt2>
      <a:accent1>
        <a:srgbClr val="6059A3"/>
      </a:accent1>
      <a:accent2>
        <a:srgbClr val="C0CC2E"/>
      </a:accent2>
      <a:accent3>
        <a:srgbClr val="1B9B9D"/>
      </a:accent3>
      <a:accent4>
        <a:srgbClr val="CA589C"/>
      </a:accent4>
      <a:accent5>
        <a:srgbClr val="7FBE5E"/>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template[66]  -  Read-Only" id="{6B2F83F0-6B90-874F-99C3-D594CF12E6E8}" vid="{AD05BE63-11A9-864F-A700-A1EEF9B30546}"/>
    </a:ext>
  </a:extLst>
</a:theme>
</file>

<file path=ppt/theme/theme6.xml><?xml version="1.0" encoding="utf-8"?>
<a:theme xmlns:a="http://schemas.openxmlformats.org/drawingml/2006/main" name="5_Content Slides small pentagon cut off right">
  <a:themeElements>
    <a:clrScheme name="ICB Colours">
      <a:dk1>
        <a:sysClr val="windowText" lastClr="000000"/>
      </a:dk1>
      <a:lt1>
        <a:srgbClr val="FFFFFF"/>
      </a:lt1>
      <a:dk2>
        <a:srgbClr val="FFFFFF"/>
      </a:dk2>
      <a:lt2>
        <a:srgbClr val="FFFFFF"/>
      </a:lt2>
      <a:accent1>
        <a:srgbClr val="6059A3"/>
      </a:accent1>
      <a:accent2>
        <a:srgbClr val="C0CC2E"/>
      </a:accent2>
      <a:accent3>
        <a:srgbClr val="1B9B9D"/>
      </a:accent3>
      <a:accent4>
        <a:srgbClr val="CA589C"/>
      </a:accent4>
      <a:accent5>
        <a:srgbClr val="7FBE5E"/>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noFill/>
        </a:ln>
      </a:spPr>
      <a:bodyPr rtlCol="0" anchor="ctr"/>
      <a:lstStyle>
        <a:defPPr marL="285750" indent="-285750" algn="l">
          <a:buFont typeface="Arial" panose="020B0604020202020204" pitchFamily="34" charset="0"/>
          <a:buChar char="•"/>
          <a:defRPr sz="1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14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DRAFT ToR[4]  -  Read-Only" id="{2089015C-2088-A541-8BE9-27E92302E79C}" vid="{5027C464-B777-2D4C-A064-85F49B727ECC}"/>
    </a:ext>
  </a:extLst>
</a:theme>
</file>

<file path=ppt/theme/theme7.xml><?xml version="1.0" encoding="utf-8"?>
<a:theme xmlns:a="http://schemas.openxmlformats.org/drawingml/2006/main" name="11_Content Slides small pentagon cut off right">
  <a:themeElements>
    <a:clrScheme name="ICS - MASTER">
      <a:dk1>
        <a:sysClr val="windowText" lastClr="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ontent Slides small pentagon cut off right">
  <a:themeElements>
    <a:clrScheme name="ICB Colours">
      <a:dk1>
        <a:sysClr val="windowText" lastClr="000000"/>
      </a:dk1>
      <a:lt1>
        <a:srgbClr val="FFFFFF"/>
      </a:lt1>
      <a:dk2>
        <a:srgbClr val="FFFFFF"/>
      </a:dk2>
      <a:lt2>
        <a:srgbClr val="FFFFFF"/>
      </a:lt2>
      <a:accent1>
        <a:srgbClr val="6059A3"/>
      </a:accent1>
      <a:accent2>
        <a:srgbClr val="C0CC2E"/>
      </a:accent2>
      <a:accent3>
        <a:srgbClr val="1B9B9D"/>
      </a:accent3>
      <a:accent4>
        <a:srgbClr val="CA589C"/>
      </a:accent4>
      <a:accent5>
        <a:srgbClr val="7FBE5E"/>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template[66]  -  Read-Only" id="{6B2F83F0-6B90-874F-99C3-D594CF12E6E8}" vid="{AD05BE63-11A9-864F-A700-A1EEF9B30546}"/>
    </a:ext>
  </a:extLst>
</a:theme>
</file>

<file path=ppt/theme/theme9.xml><?xml version="1.0" encoding="utf-8"?>
<a:theme xmlns:a="http://schemas.openxmlformats.org/drawingml/2006/main" name="7_Content Slides small pentagon cut off right">
  <a:themeElements>
    <a:clrScheme name="NCL ICB">
      <a:dk1>
        <a:srgbClr val="000000"/>
      </a:dk1>
      <a:lt1>
        <a:srgbClr val="FFFFFF"/>
      </a:lt1>
      <a:dk2>
        <a:srgbClr val="FFFFFF"/>
      </a:dk2>
      <a:lt2>
        <a:srgbClr val="FFFFFF"/>
      </a:lt2>
      <a:accent1>
        <a:srgbClr val="6059A3"/>
      </a:accent1>
      <a:accent2>
        <a:srgbClr val="CA589C"/>
      </a:accent2>
      <a:accent3>
        <a:srgbClr val="C0CC2E"/>
      </a:accent3>
      <a:accent4>
        <a:srgbClr val="7FBE5E"/>
      </a:accent4>
      <a:accent5>
        <a:srgbClr val="1B9B9D"/>
      </a:accent5>
      <a:accent6>
        <a:srgbClr val="4D4D4C"/>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L ICS - PPT Timesaver v1.0[60]  -  Read-Only" id="{1193CDD1-F5DC-0249-8918-4088C85BF5B7}" vid="{249B00F0-11F2-D246-9C7E-96BB5F8E0D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F34A8C1499F41B482F98070AC87A1" ma:contentTypeVersion="15" ma:contentTypeDescription="Create a new document." ma:contentTypeScope="" ma:versionID="7b63d0331843dcd955ccf80e9b61bff6">
  <xsd:schema xmlns:xsd="http://www.w3.org/2001/XMLSchema" xmlns:xs="http://www.w3.org/2001/XMLSchema" xmlns:p="http://schemas.microsoft.com/office/2006/metadata/properties" xmlns:ns2="3d3235e9-74b3-49d4-aa5c-383e7b6c55d6" xmlns:ns3="c9e5cfed-c987-4906-ab26-80f498ae6bc2" xmlns:ns4="5b8e88a3-1d95-4b25-a03d-2343578666e6" targetNamespace="http://schemas.microsoft.com/office/2006/metadata/properties" ma:root="true" ma:fieldsID="02e4a194d4da088f06d7ed556f068e85" ns2:_="" ns3:_="" ns4:_="">
    <xsd:import namespace="3d3235e9-74b3-49d4-aa5c-383e7b6c55d6"/>
    <xsd:import namespace="c9e5cfed-c987-4906-ab26-80f498ae6bc2"/>
    <xsd:import namespace="5b8e88a3-1d95-4b25-a03d-2343578666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235e9-74b3-49d4-aa5c-383e7b6c55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246a7d0-ff67-4d2e-9059-37c47f94a5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e5cfed-c987-4906-ab26-80f498ae6b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8e88a3-1d95-4b25-a03d-2343578666e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cffc600-fd9f-4ec3-aaec-dfc43a0aa240}" ma:internalName="TaxCatchAll" ma:showField="CatchAllData" ma:web="c9e5cfed-c987-4906-ab26-80f498ae6b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d3235e9-74b3-49d4-aa5c-383e7b6c55d6">
      <Terms xmlns="http://schemas.microsoft.com/office/infopath/2007/PartnerControls"/>
    </lcf76f155ced4ddcb4097134ff3c332f>
    <TaxCatchAll xmlns="5b8e88a3-1d95-4b25-a03d-2343578666e6" xsi:nil="true"/>
  </documentManagement>
</p:properties>
</file>

<file path=customXml/itemProps1.xml><?xml version="1.0" encoding="utf-8"?>
<ds:datastoreItem xmlns:ds="http://schemas.openxmlformats.org/officeDocument/2006/customXml" ds:itemID="{D979C271-699A-4DD8-B35B-9AC03CBDF0BB}">
  <ds:schemaRefs>
    <ds:schemaRef ds:uri="3d3235e9-74b3-49d4-aa5c-383e7b6c55d6"/>
    <ds:schemaRef ds:uri="5b8e88a3-1d95-4b25-a03d-2343578666e6"/>
    <ds:schemaRef ds:uri="c9e5cfed-c987-4906-ab26-80f498ae6b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A1D96B-BE8C-4A02-9061-4995D92F30F3}">
  <ds:schemaRefs>
    <ds:schemaRef ds:uri="http://schemas.microsoft.com/sharepoint/v3/contenttype/forms"/>
  </ds:schemaRefs>
</ds:datastoreItem>
</file>

<file path=customXml/itemProps3.xml><?xml version="1.0" encoding="utf-8"?>
<ds:datastoreItem xmlns:ds="http://schemas.openxmlformats.org/officeDocument/2006/customXml" ds:itemID="{838F99BC-7739-4071-AE8F-156AF60F3876}">
  <ds:schemaRefs>
    <ds:schemaRef ds:uri="5b8e88a3-1d95-4b25-a03d-2343578666e6"/>
    <ds:schemaRef ds:uri="http://www.w3.org/XML/1998/namespace"/>
    <ds:schemaRef ds:uri="http://purl.org/dc/elements/1.1/"/>
    <ds:schemaRef ds:uri="http://schemas.microsoft.com/office/2006/documentManagement/types"/>
    <ds:schemaRef ds:uri="3d3235e9-74b3-49d4-aa5c-383e7b6c55d6"/>
    <ds:schemaRef ds:uri="c9e5cfed-c987-4906-ab26-80f498ae6bc2"/>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2b04c454-3816-4414-944d-37ff907f73d1}" enabled="0" method="" siteId="{2b04c454-3816-4414-944d-37ff907f73d1}" removed="1"/>
</clbl:labelList>
</file>

<file path=docProps/app.xml><?xml version="1.0" encoding="utf-8"?>
<Properties xmlns="http://schemas.openxmlformats.org/officeDocument/2006/extended-properties" xmlns:vt="http://schemas.openxmlformats.org/officeDocument/2006/docPropsVTypes">
  <Template>Title slides</Template>
  <TotalTime>380</TotalTime>
  <Words>7129</Words>
  <Application>Microsoft Office PowerPoint</Application>
  <PresentationFormat>Widescreen</PresentationFormat>
  <Paragraphs>466</Paragraphs>
  <Slides>37</Slides>
  <Notes>10</Notes>
  <HiddenSlides>0</HiddenSlides>
  <MMClips>0</MMClips>
  <ScaleCrop>false</ScaleCrop>
  <HeadingPairs>
    <vt:vector size="8" baseType="variant">
      <vt:variant>
        <vt:lpstr>Fonts Used</vt:lpstr>
      </vt:variant>
      <vt:variant>
        <vt:i4>4</vt:i4>
      </vt:variant>
      <vt:variant>
        <vt:lpstr>Theme</vt:lpstr>
      </vt:variant>
      <vt:variant>
        <vt:i4>23</vt:i4>
      </vt:variant>
      <vt:variant>
        <vt:lpstr>Embedded OLE Servers</vt:lpstr>
      </vt:variant>
      <vt:variant>
        <vt:i4>1</vt:i4>
      </vt:variant>
      <vt:variant>
        <vt:lpstr>Slide Titles</vt:lpstr>
      </vt:variant>
      <vt:variant>
        <vt:i4>37</vt:i4>
      </vt:variant>
    </vt:vector>
  </HeadingPairs>
  <TitlesOfParts>
    <vt:vector size="65" baseType="lpstr">
      <vt:lpstr>Arial</vt:lpstr>
      <vt:lpstr>Calibri</vt:lpstr>
      <vt:lpstr>Mulish</vt:lpstr>
      <vt:lpstr>System Font Regular</vt:lpstr>
      <vt:lpstr>Title slides</vt:lpstr>
      <vt:lpstr>3_Content Slides small pentagon cut off right</vt:lpstr>
      <vt:lpstr>1_Content Slides small pentagon cut off right</vt:lpstr>
      <vt:lpstr>2_Content Slides small pentagon cut off right</vt:lpstr>
      <vt:lpstr>4_Content Slides small pentagon cut off right</vt:lpstr>
      <vt:lpstr>5_Content Slides small pentagon cut off right</vt:lpstr>
      <vt:lpstr>11_Content Slides small pentagon cut off right</vt:lpstr>
      <vt:lpstr>6_Content Slides small pentagon cut off right</vt:lpstr>
      <vt:lpstr>7_Content Slides small pentagon cut off right</vt:lpstr>
      <vt:lpstr>19_Content Slides small pentagon cut off right</vt:lpstr>
      <vt:lpstr>9_Content Slides small pentagon cut off right</vt:lpstr>
      <vt:lpstr>13_Content Slides small pentagon cut off right</vt:lpstr>
      <vt:lpstr>12_Content Slides small pentagon cut off right</vt:lpstr>
      <vt:lpstr>22_Content Slides small pentagon cut off right</vt:lpstr>
      <vt:lpstr>21_Content Slides small pentagon cut off right</vt:lpstr>
      <vt:lpstr>3_Content Slides small pentagon cut off right</vt:lpstr>
      <vt:lpstr>23_Content Slides small pentagon cut off right</vt:lpstr>
      <vt:lpstr>17_Content Slides small pentagon cut off right</vt:lpstr>
      <vt:lpstr>22_Content Slides small pentagon cut off right</vt:lpstr>
      <vt:lpstr>14_Content Slides small pentagon cut off right</vt:lpstr>
      <vt:lpstr>8_Content Slides small pentagon cut off right</vt:lpstr>
      <vt:lpstr>15_Content Slides small pentagon cut off right</vt:lpstr>
      <vt:lpstr>10_Content Slides small pentagon cut off right</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Brogden</dc:creator>
  <cp:lastModifiedBy>Alice O'Brien</cp:lastModifiedBy>
  <cp:revision>29</cp:revision>
  <cp:lastPrinted>2022-05-17T15:34:27Z</cp:lastPrinted>
  <dcterms:created xsi:type="dcterms:W3CDTF">2023-06-16T10:50:26Z</dcterms:created>
  <dcterms:modified xsi:type="dcterms:W3CDTF">2024-01-10T14:13:01Z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0x010100705F34A8C1499F41B482F98070AC87A1</vt:lpwstr>
  </property>
  <property fmtid="{D5CDD505-2E9C-101B-9397-08002B2CF9AE}" pid="3" name="MediaServiceImageTags">
    <vt:lpwstr/>
  </property>
</Properties>
</file>